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19"/>
  </p:notesMasterIdLst>
  <p:handoutMasterIdLst>
    <p:handoutMasterId r:id="rId20"/>
  </p:handoutMasterIdLst>
  <p:sldIdLst>
    <p:sldId id="837" r:id="rId2"/>
    <p:sldId id="838" r:id="rId3"/>
    <p:sldId id="844" r:id="rId4"/>
    <p:sldId id="846" r:id="rId5"/>
    <p:sldId id="847" r:id="rId6"/>
    <p:sldId id="845" r:id="rId7"/>
    <p:sldId id="843" r:id="rId8"/>
    <p:sldId id="842" r:id="rId9"/>
    <p:sldId id="841" r:id="rId10"/>
    <p:sldId id="840" r:id="rId11"/>
    <p:sldId id="839" r:id="rId12"/>
    <p:sldId id="855" r:id="rId13"/>
    <p:sldId id="854" r:id="rId14"/>
    <p:sldId id="853" r:id="rId15"/>
    <p:sldId id="852" r:id="rId16"/>
    <p:sldId id="851" r:id="rId17"/>
    <p:sldId id="581" r:id="rId18"/>
  </p:sldIdLst>
  <p:sldSz cx="9144000" cy="5143500" type="screen16x9"/>
  <p:notesSz cx="6858000" cy="9144000"/>
  <p:embeddedFontLst>
    <p:embeddedFont>
      <p:font typeface="微软雅黑" panose="020B0503020204020204" pitchFamily="34" charset="-122"/>
      <p:regular r:id="rId21"/>
      <p:bold r:id="rId22"/>
    </p:embeddedFont>
    <p:embeddedFont>
      <p:font typeface="Calibri" panose="020F0502020204030204" pitchFamily="34" charset="0"/>
      <p:regular r:id="rId23"/>
      <p:bold r:id="rId24"/>
      <p:italic r:id="rId25"/>
      <p:boldItalic r:id="rId26"/>
    </p:embeddedFont>
    <p:embeddedFont>
      <p:font typeface="楷体" panose="02010609060101010101" pitchFamily="49" charset="-122"/>
      <p:regular r:id="rId27"/>
    </p:embeddedFont>
    <p:embeddedFont>
      <p:font typeface="黑体" panose="02010609060101010101" pitchFamily="49" charset="-122"/>
      <p:regular r:id="rId28"/>
    </p:embeddedFont>
    <p:embeddedFont>
      <p:font typeface="Impact" panose="020B0806030902050204" pitchFamily="34" charset="0"/>
      <p:regular r:id="rId29"/>
    </p:embeddedFont>
  </p:embeddedFont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1611">
          <p15:clr>
            <a:srgbClr val="A4A3A4"/>
          </p15:clr>
        </p15:guide>
        <p15:guide id="2" pos="29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86" autoAdjust="0"/>
    <p:restoredTop sz="95081" autoAdjust="0"/>
  </p:normalViewPr>
  <p:slideViewPr>
    <p:cSldViewPr>
      <p:cViewPr varScale="1">
        <p:scale>
          <a:sx n="113" d="100"/>
          <a:sy n="113" d="100"/>
        </p:scale>
        <p:origin x="-456" y="-102"/>
      </p:cViewPr>
      <p:guideLst>
        <p:guide orient="horz" pos="1611"/>
        <p:guide pos="290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9396A948-8EBE-467D-AA1A-3A6006D7CE71}"/>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a:extLst>
              <a:ext uri="{FF2B5EF4-FFF2-40B4-BE49-F238E27FC236}">
                <a16:creationId xmlns="" xmlns:a16="http://schemas.microsoft.com/office/drawing/2014/main" id="{25F3A1FF-5220-4F04-9B91-ACDE016AADBE}"/>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页脚占位符 3">
            <a:extLst>
              <a:ext uri="{FF2B5EF4-FFF2-40B4-BE49-F238E27FC236}">
                <a16:creationId xmlns="" xmlns:a16="http://schemas.microsoft.com/office/drawing/2014/main" id="{48843B37-8BFB-4D3E-A156-5E036E97F3D1}"/>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5" name="灯片编号占位符 4">
            <a:extLst>
              <a:ext uri="{FF2B5EF4-FFF2-40B4-BE49-F238E27FC236}">
                <a16:creationId xmlns="" xmlns:a16="http://schemas.microsoft.com/office/drawing/2014/main" id="{2BFFF08C-51F4-40ED-BED5-4BAB3102AC34}"/>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B0A78DA8-B75B-4E8D-AD10-089670E17A0F}" type="slidenum">
              <a:rPr lang="zh-CN" altLang="en-US"/>
              <a:pPr/>
              <a:t>‹#›</a:t>
            </a:fld>
            <a:endParaRPr lang="zh-CN" altLang="en-US"/>
          </a:p>
        </p:txBody>
      </p:sp>
    </p:spTree>
    <p:extLst>
      <p:ext uri="{BB962C8B-B14F-4D97-AF65-F5344CB8AC3E}">
        <p14:creationId xmlns:p14="http://schemas.microsoft.com/office/powerpoint/2010/main" val="185217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E598AB61-2684-4C7B-AEC8-439A14731B33}"/>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a:extLst>
              <a:ext uri="{FF2B5EF4-FFF2-40B4-BE49-F238E27FC236}">
                <a16:creationId xmlns="" xmlns:a16="http://schemas.microsoft.com/office/drawing/2014/main" id="{3459D432-94CD-4BB8-AB53-7A7C805A5CEB}"/>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幻灯片图像占位符 3">
            <a:extLst>
              <a:ext uri="{FF2B5EF4-FFF2-40B4-BE49-F238E27FC236}">
                <a16:creationId xmlns="" xmlns:a16="http://schemas.microsoft.com/office/drawing/2014/main" id="{0C50A93A-09EA-45D8-A0DC-EB4AC5831641}"/>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16:creationId xmlns="" xmlns:a16="http://schemas.microsoft.com/office/drawing/2014/main" id="{8E68E061-B0E8-49C7-BBFE-FCEDE6034F5B}"/>
              </a:ext>
            </a:extLst>
          </p:cNvPr>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 xmlns:a16="http://schemas.microsoft.com/office/drawing/2014/main" id="{78BF085B-D5F0-44C8-B89F-0C896AF85918}"/>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7" name="灯片编号占位符 6">
            <a:extLst>
              <a:ext uri="{FF2B5EF4-FFF2-40B4-BE49-F238E27FC236}">
                <a16:creationId xmlns="" xmlns:a16="http://schemas.microsoft.com/office/drawing/2014/main" id="{FDBAC9A3-F8A5-43AA-B39A-D86B122EF3B4}"/>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3A559C13-C613-4110-B163-EF997DABACD5}" type="slidenum">
              <a:rPr lang="zh-CN" altLang="en-US"/>
              <a:pPr/>
              <a:t>‹#›</a:t>
            </a:fld>
            <a:endParaRPr lang="zh-CN" altLang="en-US"/>
          </a:p>
        </p:txBody>
      </p:sp>
    </p:spTree>
    <p:extLst>
      <p:ext uri="{BB962C8B-B14F-4D97-AF65-F5344CB8AC3E}">
        <p14:creationId xmlns:p14="http://schemas.microsoft.com/office/powerpoint/2010/main" val="15252426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816639"/>
      </p:ext>
    </p:extLst>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1283037"/>
      </p:ext>
    </p:extLst>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1860433"/>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0767209"/>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1617550"/>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47444292"/>
      </p:ext>
    </p:extLst>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18405161"/>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0722054"/>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0380924"/>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4301898"/>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2032623"/>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4694504"/>
      </p:ext>
    </p:extLst>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8814814"/>
      </p:ext>
    </p:extLst>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658847792"/>
      </p:ext>
    </p:extLst>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9363979"/>
      </p:ext>
    </p:extLst>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1215469"/>
      </p:ext>
    </p:extLst>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914304310"/>
      </p:ext>
    </p:extLst>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2913063"/>
      </p:ext>
    </p:extLst>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958790"/>
      </p:ext>
    </p:extLst>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7034492"/>
      </p:ext>
    </p:extLst>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8148843"/>
      </p:ext>
    </p:extLst>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9542820"/>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2511540"/>
      </p:ext>
    </p:extLst>
  </p:cSld>
  <p:clrMapOvr>
    <a:masterClrMapping/>
  </p:clrMapOvr>
  <p:transition spd="slow">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9029565"/>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9314402"/>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9492417"/>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4842991"/>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157819"/>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9581053"/>
      </p:ext>
    </p:extLst>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169299"/>
      </p:ext>
    </p:extLst>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026" name="图片 2">
            <a:extLst>
              <a:ext uri="{FF2B5EF4-FFF2-40B4-BE49-F238E27FC236}">
                <a16:creationId xmlns="" xmlns:a16="http://schemas.microsoft.com/office/drawing/2014/main" id="{EC5DBDC1-DC82-44A9-9083-0C2B17D0926B}"/>
              </a:ext>
            </a:extLst>
          </p:cNvPr>
          <p:cNvPicPr>
            <a:picLocks noChangeAspect="1" noChangeArrowheads="1"/>
          </p:cNvPicPr>
          <p:nvPr userDrawn="1"/>
        </p:nvPicPr>
        <p:blipFill>
          <a:blip r:embed="rId32">
            <a:extLst>
              <a:ext uri="{28A0092B-C50C-407E-A947-70E740481C1C}">
                <a14:useLocalDpi xmlns:a14="http://schemas.microsoft.com/office/drawing/2010/main" val="0"/>
              </a:ext>
            </a:extLst>
          </a:blip>
          <a:srcRect/>
          <a:stretch>
            <a:fillRect/>
          </a:stretch>
        </p:blipFill>
        <p:spPr bwMode="auto">
          <a:xfrm>
            <a:off x="0" y="4638675"/>
            <a:ext cx="9144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6">
            <a:extLst>
              <a:ext uri="{FF2B5EF4-FFF2-40B4-BE49-F238E27FC236}">
                <a16:creationId xmlns="" xmlns:a16="http://schemas.microsoft.com/office/drawing/2014/main" id="{122A8F8C-E746-4217-8051-77100BB1EC1F}"/>
              </a:ext>
            </a:extLst>
          </p:cNvPr>
          <p:cNvSpPr>
            <a:spLocks noChangeArrowheads="1"/>
          </p:cNvSpPr>
          <p:nvPr userDrawn="1"/>
        </p:nvSpPr>
        <p:spPr bwMode="auto">
          <a:xfrm>
            <a:off x="2843213" y="69850"/>
            <a:ext cx="4910137"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defRPr/>
            </a:pPr>
            <a:r>
              <a:rPr kumimoji="1" lang="en-US" altLang="zh-CN" sz="2400" b="1" dirty="0">
                <a:solidFill>
                  <a:srgbClr val="A11111"/>
                </a:solidFill>
                <a:latin typeface="宋体" pitchFamily="2" charset="-122"/>
              </a:rPr>
              <a:t>《</a:t>
            </a:r>
            <a:r>
              <a:rPr kumimoji="1" lang="zh-CN" altLang="en-US" sz="2400" b="1" dirty="0">
                <a:solidFill>
                  <a:srgbClr val="A11111"/>
                </a:solidFill>
                <a:latin typeface="宋体" pitchFamily="2" charset="-122"/>
              </a:rPr>
              <a:t>红星照耀中国</a:t>
            </a:r>
            <a:r>
              <a:rPr kumimoji="1" lang="en-US" altLang="zh-CN" sz="2400" b="1" dirty="0">
                <a:solidFill>
                  <a:srgbClr val="A11111"/>
                </a:solidFill>
                <a:latin typeface="宋体" pitchFamily="2" charset="-122"/>
              </a:rPr>
              <a:t>》</a:t>
            </a:r>
            <a:r>
              <a:rPr kumimoji="1" lang="zh-CN" altLang="en-US" sz="2400" b="1" dirty="0">
                <a:solidFill>
                  <a:srgbClr val="A11111"/>
                </a:solidFill>
                <a:latin typeface="宋体" pitchFamily="2" charset="-122"/>
              </a:rPr>
              <a:t>纪实作品的阅读</a:t>
            </a:r>
            <a:r>
              <a:rPr kumimoji="1" lang="en-US" altLang="zh-CN" sz="2400" b="1" dirty="0">
                <a:solidFill>
                  <a:srgbClr val="A11111"/>
                </a:solidFill>
                <a:latin typeface="宋体" pitchFamily="2" charset="-122"/>
              </a:rPr>
              <a:t>/</a:t>
            </a:r>
          </a:p>
        </p:txBody>
      </p:sp>
      <p:pic>
        <p:nvPicPr>
          <p:cNvPr id="6" name="Picture 2" descr="C:\Users\Administrator\Desktop\初中七彩课堂图标.png"/>
          <p:cNvPicPr>
            <a:picLocks noChangeAspect="1" noChangeArrowheads="1"/>
          </p:cNvPicPr>
          <p:nvPr userDrawn="1"/>
        </p:nvPicPr>
        <p:blipFill>
          <a:blip r:embed="rId33"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组合 1">
            <a:extLst>
              <a:ext uri="{FF2B5EF4-FFF2-40B4-BE49-F238E27FC236}">
                <a16:creationId xmlns="" xmlns:a16="http://schemas.microsoft.com/office/drawing/2014/main" id="{312FF094-D52E-4FD6-BDFC-1DF293843BF6}"/>
              </a:ext>
            </a:extLst>
          </p:cNvPr>
          <p:cNvGrpSpPr>
            <a:grpSpLocks/>
          </p:cNvGrpSpPr>
          <p:nvPr/>
        </p:nvGrpSpPr>
        <p:grpSpPr bwMode="auto">
          <a:xfrm>
            <a:off x="58738" y="50800"/>
            <a:ext cx="1920875" cy="369888"/>
            <a:chOff x="58738" y="50800"/>
            <a:chExt cx="1920875" cy="368777"/>
          </a:xfrm>
        </p:grpSpPr>
        <p:sp>
          <p:nvSpPr>
            <p:cNvPr id="6" name="圆角矩形 5">
              <a:extLst>
                <a:ext uri="{FF2B5EF4-FFF2-40B4-BE49-F238E27FC236}">
                  <a16:creationId xmlns="" xmlns:a16="http://schemas.microsoft.com/office/drawing/2014/main" id="{73B248EE-661C-4614-94B6-ABCBA02EAEE1}"/>
                </a:ext>
              </a:extLst>
            </p:cNvPr>
            <p:cNvSpPr/>
            <p:nvPr/>
          </p:nvSpPr>
          <p:spPr>
            <a:xfrm>
              <a:off x="58738" y="98282"/>
              <a:ext cx="1920875" cy="311799"/>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lang="zh-CN" altLang="en-US" b="1"/>
            </a:p>
          </p:txBody>
        </p:sp>
        <p:sp>
          <p:nvSpPr>
            <p:cNvPr id="2057" name="文本框 1">
              <a:extLst>
                <a:ext uri="{FF2B5EF4-FFF2-40B4-BE49-F238E27FC236}">
                  <a16:creationId xmlns="" xmlns:a16="http://schemas.microsoft.com/office/drawing/2014/main" id="{541F189D-31F7-4A5D-B8F0-40AA71542C28}"/>
                </a:ext>
              </a:extLst>
            </p:cNvPr>
            <p:cNvSpPr txBox="1">
              <a:spLocks noChangeArrowheads="1"/>
            </p:cNvSpPr>
            <p:nvPr/>
          </p:nvSpPr>
          <p:spPr bwMode="auto">
            <a:xfrm>
              <a:off x="117475" y="50800"/>
              <a:ext cx="1800493" cy="368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宋体" panose="02010600030101010101" pitchFamily="2" charset="-122"/>
                </a:rPr>
                <a:t>八年级语文上册</a:t>
              </a:r>
            </a:p>
          </p:txBody>
        </p:sp>
      </p:grpSp>
      <p:sp>
        <p:nvSpPr>
          <p:cNvPr id="8" name="TextBox 48">
            <a:extLst>
              <a:ext uri="{FF2B5EF4-FFF2-40B4-BE49-F238E27FC236}">
                <a16:creationId xmlns="" xmlns:a16="http://schemas.microsoft.com/office/drawing/2014/main" id="{B4A45F83-0492-47BE-B02B-BEA0D9FDAF08}"/>
              </a:ext>
            </a:extLst>
          </p:cNvPr>
          <p:cNvSpPr txBox="1"/>
          <p:nvPr/>
        </p:nvSpPr>
        <p:spPr>
          <a:xfrm>
            <a:off x="1609391" y="1156122"/>
            <a:ext cx="5925219" cy="2423740"/>
          </a:xfrm>
          <a:prstGeom prst="rect">
            <a:avLst/>
          </a:prstGeom>
          <a:noFill/>
          <a:ln w="19050">
            <a:solidFill>
              <a:schemeClr val="tx1"/>
            </a:solidFill>
          </a:ln>
          <a:effectLst>
            <a:softEdge rad="31750"/>
          </a:effectLst>
        </p:spPr>
        <p:txBody>
          <a:bodyPr lIns="68580" tIns="34290" rIns="68580" bIns="342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defRPr/>
            </a:pPr>
            <a:r>
              <a:rPr lang="zh-CN" altLang="en-US" sz="5100" b="1" dirty="0">
                <a:solidFill>
                  <a:srgbClr val="FF0000"/>
                </a:solidFill>
                <a:effectLst>
                  <a:outerShdw blurRad="38100" dist="38100" dir="2700000" algn="tl">
                    <a:srgbClr val="C0C0C0"/>
                  </a:outerShdw>
                </a:effectLst>
                <a:latin typeface="宋体" panose="02010600030101010101" pitchFamily="2" charset="-122"/>
                <a:cs typeface="Kaiti SC"/>
              </a:rPr>
              <a:t>名著阅读  </a:t>
            </a:r>
            <a:endParaRPr lang="en-US" altLang="zh-CN" sz="5100" b="1" dirty="0">
              <a:solidFill>
                <a:srgbClr val="FF0000"/>
              </a:solidFill>
              <a:effectLst>
                <a:outerShdw blurRad="38100" dist="38100" dir="2700000" algn="tl">
                  <a:srgbClr val="C0C0C0"/>
                </a:outerShdw>
              </a:effectLst>
              <a:latin typeface="宋体" panose="02010600030101010101" pitchFamily="2" charset="-122"/>
              <a:cs typeface="Kaiti SC"/>
            </a:endParaRPr>
          </a:p>
          <a:p>
            <a:pPr algn="ctr" eaLnBrk="1" hangingPunct="1">
              <a:defRPr/>
            </a:pPr>
            <a:r>
              <a:rPr lang="en-US" altLang="zh-CN" sz="5100" b="1" dirty="0">
                <a:solidFill>
                  <a:srgbClr val="FF0000"/>
                </a:solidFill>
                <a:effectLst>
                  <a:outerShdw blurRad="38100" dist="38100" dir="2700000" algn="tl">
                    <a:srgbClr val="C0C0C0"/>
                  </a:outerShdw>
                </a:effectLst>
                <a:latin typeface="宋体" panose="02010600030101010101" pitchFamily="2" charset="-122"/>
                <a:cs typeface="Kaiti SC"/>
              </a:rPr>
              <a:t>《</a:t>
            </a:r>
            <a:r>
              <a:rPr lang="zh-CN" altLang="en-US" sz="5100" b="1" dirty="0">
                <a:solidFill>
                  <a:srgbClr val="FF0000"/>
                </a:solidFill>
                <a:effectLst>
                  <a:outerShdw blurRad="38100" dist="38100" dir="2700000" algn="tl">
                    <a:srgbClr val="C0C0C0"/>
                  </a:outerShdw>
                </a:effectLst>
                <a:latin typeface="宋体" panose="02010600030101010101" pitchFamily="2" charset="-122"/>
                <a:cs typeface="Kaiti SC"/>
              </a:rPr>
              <a:t>红星照耀中国</a:t>
            </a:r>
            <a:r>
              <a:rPr lang="en-US" altLang="zh-CN" sz="5100" b="1" dirty="0">
                <a:solidFill>
                  <a:srgbClr val="FF0000"/>
                </a:solidFill>
                <a:effectLst>
                  <a:outerShdw blurRad="38100" dist="38100" dir="2700000" algn="tl">
                    <a:srgbClr val="C0C0C0"/>
                  </a:outerShdw>
                </a:effectLst>
                <a:latin typeface="宋体" panose="02010600030101010101" pitchFamily="2" charset="-122"/>
                <a:cs typeface="Kaiti SC"/>
              </a:rPr>
              <a:t>》</a:t>
            </a:r>
            <a:r>
              <a:rPr lang="zh-CN" altLang="en-US" sz="5100" b="1" dirty="0">
                <a:solidFill>
                  <a:srgbClr val="FF0000"/>
                </a:solidFill>
                <a:effectLst>
                  <a:outerShdw blurRad="38100" dist="38100" dir="2700000" algn="tl">
                    <a:srgbClr val="C0C0C0"/>
                  </a:outerShdw>
                </a:effectLst>
                <a:latin typeface="宋体" panose="02010600030101010101" pitchFamily="2" charset="-122"/>
                <a:cs typeface="Kaiti SC"/>
              </a:rPr>
              <a:t>纪实作品的阅读  </a:t>
            </a:r>
          </a:p>
        </p:txBody>
      </p:sp>
      <p:pic>
        <p:nvPicPr>
          <p:cNvPr id="9" name="Picture 2" descr="C:\Users\Administrator\Desktop\初中七彩课堂图标.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12">
            <a:extLst>
              <a:ext uri="{FF2B5EF4-FFF2-40B4-BE49-F238E27FC236}">
                <a16:creationId xmlns="" xmlns:a16="http://schemas.microsoft.com/office/drawing/2014/main" id="{0F96E3A2-66FE-4C89-B6DB-96BCC3B717B4}"/>
              </a:ext>
            </a:extLst>
          </p:cNvPr>
          <p:cNvGrpSpPr>
            <a:grpSpLocks/>
          </p:cNvGrpSpPr>
          <p:nvPr/>
        </p:nvGrpSpPr>
        <p:grpSpPr bwMode="auto">
          <a:xfrm>
            <a:off x="34925" y="-20638"/>
            <a:ext cx="2008188" cy="523876"/>
            <a:chOff x="70" y="-63"/>
            <a:chExt cx="3161" cy="824"/>
          </a:xfrm>
        </p:grpSpPr>
        <p:sp>
          <p:nvSpPr>
            <p:cNvPr id="11268" name="文本框 6">
              <a:extLst>
                <a:ext uri="{FF2B5EF4-FFF2-40B4-BE49-F238E27FC236}">
                  <a16:creationId xmlns="" xmlns:a16="http://schemas.microsoft.com/office/drawing/2014/main" id="{EABE8708-BC3A-4E26-A698-BA74681967BD}"/>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4" name="直线连接符 9">
              <a:extLst>
                <a:ext uri="{FF2B5EF4-FFF2-40B4-BE49-F238E27FC236}">
                  <a16:creationId xmlns="" xmlns:a16="http://schemas.microsoft.com/office/drawing/2014/main" id="{EB62E233-64C1-48D7-80A6-89BBE549CE6F}"/>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a:extLst>
                <a:ext uri="{FF2B5EF4-FFF2-40B4-BE49-F238E27FC236}">
                  <a16:creationId xmlns="" xmlns:a16="http://schemas.microsoft.com/office/drawing/2014/main" id="{4EDB995D-27A3-46D3-ADD2-7D50106BF0EE}"/>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矩形 5">
            <a:extLst>
              <a:ext uri="{FF2B5EF4-FFF2-40B4-BE49-F238E27FC236}">
                <a16:creationId xmlns="" xmlns:a16="http://schemas.microsoft.com/office/drawing/2014/main" id="{4BB23311-50F8-4841-9EE7-BBC5A208F982}"/>
              </a:ext>
            </a:extLst>
          </p:cNvPr>
          <p:cNvSpPr>
            <a:spLocks noChangeArrowheads="1"/>
          </p:cNvSpPr>
          <p:nvPr/>
        </p:nvSpPr>
        <p:spPr bwMode="auto">
          <a:xfrm>
            <a:off x="539750" y="627063"/>
            <a:ext cx="8135938" cy="416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800" b="1" dirty="0">
                <a:solidFill>
                  <a:srgbClr val="000000"/>
                </a:solidFill>
                <a:latin typeface="楷体" panose="02010609060101010101" pitchFamily="49" charset="-122"/>
                <a:ea typeface="楷体" panose="02010609060101010101" pitchFamily="49" charset="-122"/>
              </a:rPr>
              <a:t>    1930</a:t>
            </a:r>
            <a:r>
              <a:rPr lang="zh-CN" altLang="en-US" sz="2800" b="1" dirty="0">
                <a:solidFill>
                  <a:srgbClr val="000000"/>
                </a:solidFill>
                <a:latin typeface="楷体" panose="02010609060101010101" pitchFamily="49" charset="-122"/>
                <a:ea typeface="楷体" panose="02010609060101010101" pitchFamily="49" charset="-122"/>
              </a:rPr>
              <a:t>年起任中国工农红军总司令，中华苏维埃军事委员会主席。</a:t>
            </a:r>
            <a:r>
              <a:rPr lang="en-US" altLang="zh-CN" sz="2800" b="1" dirty="0">
                <a:solidFill>
                  <a:srgbClr val="000000"/>
                </a:solidFill>
                <a:latin typeface="楷体" panose="02010609060101010101" pitchFamily="49" charset="-122"/>
                <a:ea typeface="楷体" panose="02010609060101010101" pitchFamily="49" charset="-122"/>
              </a:rPr>
              <a:t>1934</a:t>
            </a:r>
            <a:r>
              <a:rPr lang="zh-CN" altLang="en-US" sz="2800" b="1" dirty="0">
                <a:solidFill>
                  <a:srgbClr val="000000"/>
                </a:solidFill>
                <a:latin typeface="楷体" panose="02010609060101010101" pitchFamily="49" charset="-122"/>
                <a:ea typeface="楷体" panose="02010609060101010101" pitchFamily="49" charset="-122"/>
              </a:rPr>
              <a:t>年</a:t>
            </a:r>
            <a:r>
              <a:rPr lang="en-US" altLang="zh-CN" sz="2800" b="1" dirty="0">
                <a:solidFill>
                  <a:srgbClr val="000000"/>
                </a:solidFill>
                <a:latin typeface="楷体" panose="02010609060101010101" pitchFamily="49" charset="-122"/>
                <a:ea typeface="楷体" panose="02010609060101010101" pitchFamily="49" charset="-122"/>
              </a:rPr>
              <a:t>10</a:t>
            </a:r>
            <a:r>
              <a:rPr lang="zh-CN" altLang="en-US" sz="2800" b="1" dirty="0">
                <a:solidFill>
                  <a:srgbClr val="000000"/>
                </a:solidFill>
                <a:latin typeface="楷体" panose="02010609060101010101" pitchFamily="49" charset="-122"/>
                <a:ea typeface="楷体" panose="02010609060101010101" pitchFamily="49" charset="-122"/>
              </a:rPr>
              <a:t>月，参加了二万五千里长征。</a:t>
            </a:r>
            <a:r>
              <a:rPr lang="en-US" altLang="zh-CN" sz="2800" b="1" dirty="0">
                <a:solidFill>
                  <a:srgbClr val="000000"/>
                </a:solidFill>
                <a:latin typeface="楷体" panose="02010609060101010101" pitchFamily="49" charset="-122"/>
                <a:ea typeface="楷体" panose="02010609060101010101" pitchFamily="49" charset="-122"/>
              </a:rPr>
              <a:t>1937</a:t>
            </a:r>
            <a:r>
              <a:rPr lang="zh-CN" altLang="en-US" sz="2800" b="1" dirty="0">
                <a:solidFill>
                  <a:srgbClr val="000000"/>
                </a:solidFill>
                <a:latin typeface="楷体" panose="02010609060101010101" pitchFamily="49" charset="-122"/>
                <a:ea typeface="楷体" panose="02010609060101010101" pitchFamily="49" charset="-122"/>
              </a:rPr>
              <a:t>年任八路军总指挥、第十八集团军总司令。第三次国内革命战争时期，任中国人民解放军总司令。中华人民共和国成立后，朱德同志当选为中央人民政府副主席，被任命为中央军委副主席，中国人民解放军总司令。</a:t>
            </a:r>
            <a:r>
              <a:rPr lang="en-US" altLang="zh-CN" sz="2800" b="1" dirty="0">
                <a:solidFill>
                  <a:srgbClr val="000000"/>
                </a:solidFill>
                <a:latin typeface="楷体" panose="02010609060101010101" pitchFamily="49" charset="-122"/>
                <a:ea typeface="楷体" panose="02010609060101010101" pitchFamily="49" charset="-122"/>
              </a:rPr>
              <a:t>1954</a:t>
            </a:r>
            <a:r>
              <a:rPr lang="zh-CN" altLang="en-US" sz="2800" b="1" dirty="0">
                <a:solidFill>
                  <a:srgbClr val="000000"/>
                </a:solidFill>
                <a:latin typeface="楷体" panose="02010609060101010101" pitchFamily="49" charset="-122"/>
                <a:ea typeface="楷体" panose="02010609060101010101" pitchFamily="49" charset="-122"/>
              </a:rPr>
              <a:t>年，当选为中华人民共和国副主席，被任命为国防委员会副主席。</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2">
            <a:extLst>
              <a:ext uri="{FF2B5EF4-FFF2-40B4-BE49-F238E27FC236}">
                <a16:creationId xmlns="" xmlns:a16="http://schemas.microsoft.com/office/drawing/2014/main" id="{5AACA5EE-0251-4238-BCBF-140C5B78AEC8}"/>
              </a:ext>
            </a:extLst>
          </p:cNvPr>
          <p:cNvGrpSpPr>
            <a:grpSpLocks/>
          </p:cNvGrpSpPr>
          <p:nvPr/>
        </p:nvGrpSpPr>
        <p:grpSpPr bwMode="auto">
          <a:xfrm>
            <a:off x="34925" y="-20638"/>
            <a:ext cx="2008188" cy="523876"/>
            <a:chOff x="70" y="-63"/>
            <a:chExt cx="3161" cy="824"/>
          </a:xfrm>
        </p:grpSpPr>
        <p:sp>
          <p:nvSpPr>
            <p:cNvPr id="12292" name="文本框 6">
              <a:extLst>
                <a:ext uri="{FF2B5EF4-FFF2-40B4-BE49-F238E27FC236}">
                  <a16:creationId xmlns="" xmlns:a16="http://schemas.microsoft.com/office/drawing/2014/main" id="{6C686130-17C4-4B28-9901-5C79F42F9D43}"/>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4" name="直线连接符 9">
              <a:extLst>
                <a:ext uri="{FF2B5EF4-FFF2-40B4-BE49-F238E27FC236}">
                  <a16:creationId xmlns="" xmlns:a16="http://schemas.microsoft.com/office/drawing/2014/main" id="{ABF6783C-0639-4F12-83A8-B2B19A5C5CA6}"/>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a:extLst>
                <a:ext uri="{FF2B5EF4-FFF2-40B4-BE49-F238E27FC236}">
                  <a16:creationId xmlns="" xmlns:a16="http://schemas.microsoft.com/office/drawing/2014/main" id="{B8043202-0BAB-44D4-8D90-F9AC2481CBAC}"/>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矩形 5">
            <a:extLst>
              <a:ext uri="{FF2B5EF4-FFF2-40B4-BE49-F238E27FC236}">
                <a16:creationId xmlns="" xmlns:a16="http://schemas.microsoft.com/office/drawing/2014/main" id="{BE89FC57-59E6-464F-9DEC-CDECCC1B00C9}"/>
              </a:ext>
            </a:extLst>
          </p:cNvPr>
          <p:cNvSpPr>
            <a:spLocks noChangeArrowheads="1"/>
          </p:cNvSpPr>
          <p:nvPr/>
        </p:nvSpPr>
        <p:spPr bwMode="auto">
          <a:xfrm>
            <a:off x="492125" y="484188"/>
            <a:ext cx="8159750"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dirty="0">
                <a:solidFill>
                  <a:srgbClr val="FF0000"/>
                </a:solidFill>
                <a:latin typeface="黑体" panose="02010609060101010101" pitchFamily="49" charset="-122"/>
                <a:ea typeface="黑体" panose="02010609060101010101" pitchFamily="49" charset="-122"/>
              </a:rPr>
              <a:t>专题二：关于长征</a:t>
            </a:r>
          </a:p>
          <a:p>
            <a:pPr eaLnBrk="1" hangingPunct="1"/>
            <a:r>
              <a:rPr lang="en-US" altLang="zh-CN" sz="2600" b="1" dirty="0">
                <a:latin typeface="楷体" panose="02010609060101010101" pitchFamily="49" charset="-122"/>
                <a:ea typeface="楷体" panose="02010609060101010101" pitchFamily="49" charset="-122"/>
              </a:rPr>
              <a:t>1.</a:t>
            </a:r>
            <a:r>
              <a:rPr lang="zh-CN" altLang="en-US" sz="2600" b="1" dirty="0">
                <a:latin typeface="楷体" panose="02010609060101010101" pitchFamily="49" charset="-122"/>
                <a:ea typeface="楷体" panose="02010609060101010101" pitchFamily="49" charset="-122"/>
              </a:rPr>
              <a:t>长征的起因</a:t>
            </a:r>
          </a:p>
          <a:p>
            <a:pPr eaLnBrk="1" hangingPunct="1"/>
            <a:r>
              <a:rPr lang="en-US" altLang="zh-CN" sz="2600" b="1" dirty="0">
                <a:latin typeface="楷体" panose="02010609060101010101" pitchFamily="49" charset="-122"/>
                <a:ea typeface="楷体" panose="02010609060101010101" pitchFamily="49" charset="-122"/>
              </a:rPr>
              <a:t>    1933</a:t>
            </a:r>
            <a:r>
              <a:rPr lang="zh-CN" altLang="en-US" sz="2600" b="1" dirty="0">
                <a:latin typeface="楷体" panose="02010609060101010101" pitchFamily="49" charset="-122"/>
                <a:ea typeface="楷体" panose="02010609060101010101" pitchFamily="49" charset="-122"/>
              </a:rPr>
              <a:t>年</a:t>
            </a:r>
            <a:r>
              <a:rPr lang="en-US" altLang="zh-CN" sz="2600" b="1" dirty="0">
                <a:latin typeface="楷体" panose="02010609060101010101" pitchFamily="49" charset="-122"/>
                <a:ea typeface="楷体" panose="02010609060101010101" pitchFamily="49" charset="-122"/>
              </a:rPr>
              <a:t>10</a:t>
            </a:r>
            <a:r>
              <a:rPr lang="zh-CN" altLang="en-US" sz="2600" b="1" dirty="0">
                <a:latin typeface="楷体" panose="02010609060101010101" pitchFamily="49" charset="-122"/>
                <a:ea typeface="楷体" panose="02010609060101010101" pitchFamily="49" charset="-122"/>
              </a:rPr>
              <a:t>月，蒋介石调集</a:t>
            </a:r>
            <a:r>
              <a:rPr lang="en-US" altLang="zh-CN" sz="2600" b="1" dirty="0">
                <a:latin typeface="楷体" panose="02010609060101010101" pitchFamily="49" charset="-122"/>
                <a:ea typeface="楷体" panose="02010609060101010101" pitchFamily="49" charset="-122"/>
              </a:rPr>
              <a:t>50</a:t>
            </a:r>
            <a:r>
              <a:rPr lang="zh-CN" altLang="en-US" sz="2600" b="1" dirty="0">
                <a:latin typeface="楷体" panose="02010609060101010101" pitchFamily="49" charset="-122"/>
                <a:ea typeface="楷体" panose="02010609060101010101" pitchFamily="49" charset="-122"/>
              </a:rPr>
              <a:t>万军队，对中央根据地发动第五次“围剿”。由于中央红军以王明为代表的“左”倾冒险主义的错误领导，红军伤亡重大，未能粉碎国民党军队的第五次“围剿”，主力被迫退出苏区，进行战略转移。</a:t>
            </a:r>
          </a:p>
          <a:p>
            <a:pPr eaLnBrk="1" hangingPunct="1"/>
            <a:r>
              <a:rPr lang="en-US" altLang="zh-CN" sz="2600" b="1" dirty="0">
                <a:latin typeface="楷体" panose="02010609060101010101" pitchFamily="49" charset="-122"/>
                <a:ea typeface="楷体" panose="02010609060101010101" pitchFamily="49" charset="-122"/>
              </a:rPr>
              <a:t>2.</a:t>
            </a:r>
            <a:r>
              <a:rPr lang="zh-CN" altLang="en-US" sz="2600" b="1" dirty="0">
                <a:latin typeface="楷体" panose="02010609060101010101" pitchFamily="49" charset="-122"/>
                <a:ea typeface="楷体" panose="02010609060101010101" pitchFamily="49" charset="-122"/>
              </a:rPr>
              <a:t>长征的路线</a:t>
            </a:r>
          </a:p>
          <a:p>
            <a:pPr eaLnBrk="1" hangingPunct="1"/>
            <a:r>
              <a:rPr lang="zh-CN" altLang="en-US" sz="2600" b="1" dirty="0">
                <a:latin typeface="楷体" panose="02010609060101010101" pitchFamily="49" charset="-122"/>
                <a:ea typeface="楷体" panose="02010609060101010101" pitchFamily="49" charset="-122"/>
              </a:rPr>
              <a:t>    中央红军从</a:t>
            </a:r>
            <a:r>
              <a:rPr lang="en-US" altLang="zh-CN" sz="2600" b="1" dirty="0">
                <a:latin typeface="楷体" panose="02010609060101010101" pitchFamily="49" charset="-122"/>
                <a:ea typeface="楷体" panose="02010609060101010101" pitchFamily="49" charset="-122"/>
              </a:rPr>
              <a:t>1934</a:t>
            </a:r>
            <a:r>
              <a:rPr lang="zh-CN" altLang="en-US" sz="2600" b="1" dirty="0">
                <a:latin typeface="楷体" panose="02010609060101010101" pitchFamily="49" charset="-122"/>
                <a:ea typeface="楷体" panose="02010609060101010101" pitchFamily="49" charset="-122"/>
              </a:rPr>
              <a:t>年</a:t>
            </a:r>
            <a:r>
              <a:rPr lang="en-US" altLang="zh-CN" sz="2600" b="1" dirty="0">
                <a:latin typeface="楷体" panose="02010609060101010101" pitchFamily="49" charset="-122"/>
                <a:ea typeface="楷体" panose="02010609060101010101" pitchFamily="49" charset="-122"/>
              </a:rPr>
              <a:t>10</a:t>
            </a:r>
            <a:r>
              <a:rPr lang="zh-CN" altLang="en-US" sz="2600" b="1" dirty="0">
                <a:latin typeface="楷体" panose="02010609060101010101" pitchFamily="49" charset="-122"/>
                <a:ea typeface="楷体" panose="02010609060101010101" pitchFamily="49" charset="-122"/>
              </a:rPr>
              <a:t>月至</a:t>
            </a:r>
            <a:r>
              <a:rPr lang="en-US" altLang="zh-CN" sz="2600" b="1" dirty="0">
                <a:latin typeface="楷体" panose="02010609060101010101" pitchFamily="49" charset="-122"/>
                <a:ea typeface="楷体" panose="02010609060101010101" pitchFamily="49" charset="-122"/>
              </a:rPr>
              <a:t>1935</a:t>
            </a:r>
            <a:r>
              <a:rPr lang="zh-CN" altLang="en-US" sz="2600" b="1" dirty="0">
                <a:latin typeface="楷体" panose="02010609060101010101" pitchFamily="49" charset="-122"/>
                <a:ea typeface="楷体" panose="02010609060101010101" pitchFamily="49" charset="-122"/>
              </a:rPr>
              <a:t>年</a:t>
            </a:r>
            <a:r>
              <a:rPr lang="en-US" altLang="zh-CN" sz="2600" b="1" dirty="0">
                <a:latin typeface="楷体" panose="02010609060101010101" pitchFamily="49" charset="-122"/>
                <a:ea typeface="楷体" panose="02010609060101010101" pitchFamily="49" charset="-122"/>
              </a:rPr>
              <a:t>10</a:t>
            </a:r>
            <a:r>
              <a:rPr lang="zh-CN" altLang="en-US" sz="2600" b="1" dirty="0">
                <a:latin typeface="楷体" panose="02010609060101010101" pitchFamily="49" charset="-122"/>
                <a:ea typeface="楷体" panose="02010609060101010101" pitchFamily="49" charset="-122"/>
              </a:rPr>
              <a:t>月，途经江西、广东、湖南、广西、贵州、云南、四川、西藏、甘肃、陕西等省，行程二万五千里。 </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12">
            <a:extLst>
              <a:ext uri="{FF2B5EF4-FFF2-40B4-BE49-F238E27FC236}">
                <a16:creationId xmlns="" xmlns:a16="http://schemas.microsoft.com/office/drawing/2014/main" id="{72379FA7-EA9A-4F05-9C48-A23946E3463C}"/>
              </a:ext>
            </a:extLst>
          </p:cNvPr>
          <p:cNvGrpSpPr>
            <a:grpSpLocks/>
          </p:cNvGrpSpPr>
          <p:nvPr/>
        </p:nvGrpSpPr>
        <p:grpSpPr bwMode="auto">
          <a:xfrm>
            <a:off x="34925" y="-20638"/>
            <a:ext cx="2008188" cy="523876"/>
            <a:chOff x="70" y="-63"/>
            <a:chExt cx="3161" cy="824"/>
          </a:xfrm>
        </p:grpSpPr>
        <p:sp>
          <p:nvSpPr>
            <p:cNvPr id="13316" name="文本框 6">
              <a:extLst>
                <a:ext uri="{FF2B5EF4-FFF2-40B4-BE49-F238E27FC236}">
                  <a16:creationId xmlns="" xmlns:a16="http://schemas.microsoft.com/office/drawing/2014/main" id="{04199189-8A79-47AB-9F1B-0C617AFB54DE}"/>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4" name="直线连接符 9">
              <a:extLst>
                <a:ext uri="{FF2B5EF4-FFF2-40B4-BE49-F238E27FC236}">
                  <a16:creationId xmlns="" xmlns:a16="http://schemas.microsoft.com/office/drawing/2014/main" id="{3AE5C43C-8BEE-4275-BB6A-37BD0B66E939}"/>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a:extLst>
                <a:ext uri="{FF2B5EF4-FFF2-40B4-BE49-F238E27FC236}">
                  <a16:creationId xmlns="" xmlns:a16="http://schemas.microsoft.com/office/drawing/2014/main" id="{1CF14782-F293-48D5-8D10-7543B3D4F7D4}"/>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矩形 5">
            <a:extLst>
              <a:ext uri="{FF2B5EF4-FFF2-40B4-BE49-F238E27FC236}">
                <a16:creationId xmlns="" xmlns:a16="http://schemas.microsoft.com/office/drawing/2014/main" id="{08565873-5112-408F-9DE2-4997B861F92F}"/>
              </a:ext>
            </a:extLst>
          </p:cNvPr>
          <p:cNvSpPr>
            <a:spLocks noChangeArrowheads="1"/>
          </p:cNvSpPr>
          <p:nvPr/>
        </p:nvSpPr>
        <p:spPr bwMode="auto">
          <a:xfrm>
            <a:off x="431800" y="512763"/>
            <a:ext cx="8280400"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500" b="1" dirty="0">
                <a:solidFill>
                  <a:srgbClr val="000000"/>
                </a:solidFill>
                <a:latin typeface="楷体" panose="02010609060101010101" pitchFamily="49" charset="-122"/>
                <a:ea typeface="楷体" panose="02010609060101010101" pitchFamily="49" charset="-122"/>
              </a:rPr>
              <a:t>3.</a:t>
            </a:r>
            <a:r>
              <a:rPr lang="zh-CN" altLang="en-US" sz="2500" b="1" dirty="0">
                <a:solidFill>
                  <a:srgbClr val="000000"/>
                </a:solidFill>
                <a:latin typeface="楷体" panose="02010609060101010101" pitchFamily="49" charset="-122"/>
                <a:ea typeface="楷体" panose="02010609060101010101" pitchFamily="49" charset="-122"/>
              </a:rPr>
              <a:t>长征中面临的困难</a:t>
            </a:r>
          </a:p>
          <a:p>
            <a:pPr eaLnBrk="1" hangingPunct="1"/>
            <a:r>
              <a:rPr lang="zh-CN" altLang="en-US" sz="2500" b="1" dirty="0">
                <a:solidFill>
                  <a:srgbClr val="000000"/>
                </a:solidFill>
                <a:latin typeface="楷体" panose="02010609060101010101" pitchFamily="49" charset="-122"/>
                <a:ea typeface="楷体" panose="02010609060101010101" pitchFamily="49" charset="-122"/>
              </a:rPr>
              <a:t>    在去湘西的路上，红军遭受了严重的挫折。一路上，红军受到了敌人的围追堵截，虽然冲破了敌人的封锁线，但损失惨重，而红军所要去的湘西，敌人已经布下了埋伏，等待红军前去。</a:t>
            </a:r>
          </a:p>
          <a:p>
            <a:pPr eaLnBrk="1" hangingPunct="1"/>
            <a:r>
              <a:rPr lang="en-US" altLang="zh-CN" sz="2500" b="1" dirty="0">
                <a:solidFill>
                  <a:srgbClr val="000000"/>
                </a:solidFill>
                <a:latin typeface="楷体" panose="02010609060101010101" pitchFamily="49" charset="-122"/>
                <a:ea typeface="楷体" panose="02010609060101010101" pitchFamily="49" charset="-122"/>
              </a:rPr>
              <a:t>4.</a:t>
            </a:r>
            <a:r>
              <a:rPr lang="zh-CN" altLang="en-US" sz="2500" b="1" dirty="0">
                <a:solidFill>
                  <a:srgbClr val="000000"/>
                </a:solidFill>
                <a:latin typeface="楷体" panose="02010609060101010101" pitchFamily="49" charset="-122"/>
                <a:ea typeface="楷体" panose="02010609060101010101" pitchFamily="49" charset="-122"/>
              </a:rPr>
              <a:t>长征中具有重大意义的事件</a:t>
            </a:r>
          </a:p>
          <a:p>
            <a:pPr eaLnBrk="1" hangingPunct="1"/>
            <a:r>
              <a:rPr lang="en-US" altLang="zh-CN" sz="2500" b="1" dirty="0">
                <a:solidFill>
                  <a:srgbClr val="000000"/>
                </a:solidFill>
                <a:latin typeface="楷体" panose="02010609060101010101" pitchFamily="49" charset="-122"/>
                <a:ea typeface="楷体" panose="02010609060101010101" pitchFamily="49" charset="-122"/>
              </a:rPr>
              <a:t>    1935</a:t>
            </a:r>
            <a:r>
              <a:rPr lang="zh-CN" altLang="en-US" sz="2500" b="1" dirty="0">
                <a:solidFill>
                  <a:srgbClr val="000000"/>
                </a:solidFill>
                <a:latin typeface="楷体" panose="02010609060101010101" pitchFamily="49" charset="-122"/>
                <a:ea typeface="楷体" panose="02010609060101010101" pitchFamily="49" charset="-122"/>
              </a:rPr>
              <a:t>年</a:t>
            </a:r>
            <a:r>
              <a:rPr lang="en-US" altLang="zh-CN" sz="2500" b="1" dirty="0">
                <a:solidFill>
                  <a:srgbClr val="000000"/>
                </a:solidFill>
                <a:latin typeface="楷体" panose="02010609060101010101" pitchFamily="49" charset="-122"/>
                <a:ea typeface="楷体" panose="02010609060101010101" pitchFamily="49" charset="-122"/>
              </a:rPr>
              <a:t>1</a:t>
            </a:r>
            <a:r>
              <a:rPr lang="zh-CN" altLang="en-US" sz="2500" b="1" dirty="0">
                <a:solidFill>
                  <a:srgbClr val="000000"/>
                </a:solidFill>
                <a:latin typeface="楷体" panose="02010609060101010101" pitchFamily="49" charset="-122"/>
                <a:ea typeface="楷体" panose="02010609060101010101" pitchFamily="49" charset="-122"/>
              </a:rPr>
              <a:t>月在遵义召开政治局扩大会议，集中全力解决了博古等人在军事上和组织上的错误，取消了博古在军事上的指挥权，肯定了毛泽东的正确主张，确立了以毛泽东为核心的党中央的正确领导。这次会议挽救了党、挽救了红军、挽救了革命，是党的历史上生死攸关的转折点。</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12">
            <a:extLst>
              <a:ext uri="{FF2B5EF4-FFF2-40B4-BE49-F238E27FC236}">
                <a16:creationId xmlns="" xmlns:a16="http://schemas.microsoft.com/office/drawing/2014/main" id="{54A7DEA3-D767-4238-99F8-6F74DF18DF3D}"/>
              </a:ext>
            </a:extLst>
          </p:cNvPr>
          <p:cNvGrpSpPr>
            <a:grpSpLocks/>
          </p:cNvGrpSpPr>
          <p:nvPr/>
        </p:nvGrpSpPr>
        <p:grpSpPr bwMode="auto">
          <a:xfrm>
            <a:off x="34925" y="-20638"/>
            <a:ext cx="2008188" cy="523876"/>
            <a:chOff x="70" y="-63"/>
            <a:chExt cx="3161" cy="824"/>
          </a:xfrm>
        </p:grpSpPr>
        <p:sp>
          <p:nvSpPr>
            <p:cNvPr id="14340" name="文本框 6">
              <a:extLst>
                <a:ext uri="{FF2B5EF4-FFF2-40B4-BE49-F238E27FC236}">
                  <a16:creationId xmlns="" xmlns:a16="http://schemas.microsoft.com/office/drawing/2014/main" id="{31CC854C-82BE-40B8-85F3-24CDAA18C050}"/>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4" name="直线连接符 9">
              <a:extLst>
                <a:ext uri="{FF2B5EF4-FFF2-40B4-BE49-F238E27FC236}">
                  <a16:creationId xmlns="" xmlns:a16="http://schemas.microsoft.com/office/drawing/2014/main" id="{6000EA52-D34E-4F5E-99B9-18524B22D8EE}"/>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a:extLst>
                <a:ext uri="{FF2B5EF4-FFF2-40B4-BE49-F238E27FC236}">
                  <a16:creationId xmlns="" xmlns:a16="http://schemas.microsoft.com/office/drawing/2014/main" id="{9B07ABA9-09D1-4CC1-9CE2-2DF8B344E572}"/>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矩形 5">
            <a:extLst>
              <a:ext uri="{FF2B5EF4-FFF2-40B4-BE49-F238E27FC236}">
                <a16:creationId xmlns="" xmlns:a16="http://schemas.microsoft.com/office/drawing/2014/main" id="{2DC2CBB1-0BE0-48A8-B5C8-150EA731637A}"/>
              </a:ext>
            </a:extLst>
          </p:cNvPr>
          <p:cNvSpPr>
            <a:spLocks noChangeArrowheads="1"/>
          </p:cNvSpPr>
          <p:nvPr/>
        </p:nvSpPr>
        <p:spPr bwMode="auto">
          <a:xfrm>
            <a:off x="420688" y="555625"/>
            <a:ext cx="8328025" cy="430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altLang="zh-CN" sz="2800" b="1" dirty="0">
                <a:solidFill>
                  <a:srgbClr val="000000"/>
                </a:solidFill>
                <a:latin typeface="楷体" panose="02010609060101010101" pitchFamily="49" charset="-122"/>
                <a:ea typeface="楷体" panose="02010609060101010101" pitchFamily="49" charset="-122"/>
              </a:rPr>
              <a:t>5.</a:t>
            </a:r>
            <a:r>
              <a:rPr lang="zh-CN" altLang="en-US" sz="2800" b="1" dirty="0">
                <a:solidFill>
                  <a:srgbClr val="000000"/>
                </a:solidFill>
                <a:latin typeface="楷体" panose="02010609060101010101" pitchFamily="49" charset="-122"/>
                <a:ea typeface="楷体" panose="02010609060101010101" pitchFamily="49" charset="-122"/>
              </a:rPr>
              <a:t>长征的历史价值</a:t>
            </a:r>
          </a:p>
          <a:p>
            <a:pPr eaLnBrk="1" hangingPunct="1">
              <a:lnSpc>
                <a:spcPct val="110000"/>
              </a:lnSpc>
            </a:pPr>
            <a:r>
              <a:rPr lang="en-US" altLang="zh-CN" sz="2800" b="1" dirty="0">
                <a:solidFill>
                  <a:srgbClr val="000000"/>
                </a:solidFill>
                <a:latin typeface="楷体" panose="02010609060101010101" pitchFamily="49" charset="-122"/>
                <a:ea typeface="楷体" panose="02010609060101010101" pitchFamily="49" charset="-122"/>
              </a:rPr>
              <a:t>(1)</a:t>
            </a:r>
            <a:r>
              <a:rPr lang="zh-CN" altLang="en-US" sz="2800" b="1" dirty="0">
                <a:solidFill>
                  <a:srgbClr val="000000"/>
                </a:solidFill>
                <a:latin typeface="楷体" panose="02010609060101010101" pitchFamily="49" charset="-122"/>
                <a:ea typeface="楷体" panose="02010609060101010101" pitchFamily="49" charset="-122"/>
              </a:rPr>
              <a:t>长征的胜利，粉碎了国民党反动派消灭红军的企图，保存了中国共产党和红军的基本力量，使中国革命转危为安。</a:t>
            </a:r>
          </a:p>
          <a:p>
            <a:pPr eaLnBrk="1" hangingPunct="1">
              <a:lnSpc>
                <a:spcPct val="110000"/>
              </a:lnSpc>
            </a:pPr>
            <a:r>
              <a:rPr lang="en-US" altLang="zh-CN" sz="2800" b="1" dirty="0">
                <a:solidFill>
                  <a:srgbClr val="000000"/>
                </a:solidFill>
                <a:latin typeface="楷体" panose="02010609060101010101" pitchFamily="49" charset="-122"/>
                <a:ea typeface="楷体" panose="02010609060101010101" pitchFamily="49" charset="-122"/>
              </a:rPr>
              <a:t>(2)</a:t>
            </a:r>
            <a:r>
              <a:rPr lang="zh-CN" altLang="en-US" sz="2800" b="1" dirty="0">
                <a:solidFill>
                  <a:srgbClr val="000000"/>
                </a:solidFill>
                <a:latin typeface="楷体" panose="02010609060101010101" pitchFamily="49" charset="-122"/>
                <a:ea typeface="楷体" panose="02010609060101010101" pitchFamily="49" charset="-122"/>
              </a:rPr>
              <a:t>长征的胜利，巩固和发展了陕甘宁革命根据地，为党和红军的发展创造了条件，推动了抗日民族统一战线的形成，鼓舞了全民族团结抗战的信心和勇气，体现了中华民族自强不息的民族精神，为中国革命提供了强大的精神动力。</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组合 12">
            <a:extLst>
              <a:ext uri="{FF2B5EF4-FFF2-40B4-BE49-F238E27FC236}">
                <a16:creationId xmlns="" xmlns:a16="http://schemas.microsoft.com/office/drawing/2014/main" id="{717B7487-9BB0-452A-AE46-96B0C1179062}"/>
              </a:ext>
            </a:extLst>
          </p:cNvPr>
          <p:cNvGrpSpPr>
            <a:grpSpLocks/>
          </p:cNvGrpSpPr>
          <p:nvPr/>
        </p:nvGrpSpPr>
        <p:grpSpPr bwMode="auto">
          <a:xfrm>
            <a:off x="34925" y="-20638"/>
            <a:ext cx="2008188" cy="523876"/>
            <a:chOff x="70" y="-63"/>
            <a:chExt cx="3161" cy="824"/>
          </a:xfrm>
        </p:grpSpPr>
        <p:sp>
          <p:nvSpPr>
            <p:cNvPr id="15364" name="文本框 6">
              <a:extLst>
                <a:ext uri="{FF2B5EF4-FFF2-40B4-BE49-F238E27FC236}">
                  <a16:creationId xmlns="" xmlns:a16="http://schemas.microsoft.com/office/drawing/2014/main" id="{6814E2DE-0AD3-44D4-9D59-EB72B1181018}"/>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4" name="直线连接符 9">
              <a:extLst>
                <a:ext uri="{FF2B5EF4-FFF2-40B4-BE49-F238E27FC236}">
                  <a16:creationId xmlns="" xmlns:a16="http://schemas.microsoft.com/office/drawing/2014/main" id="{C0A88E9A-441B-4152-907F-AEACE330F5F7}"/>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a:extLst>
                <a:ext uri="{FF2B5EF4-FFF2-40B4-BE49-F238E27FC236}">
                  <a16:creationId xmlns="" xmlns:a16="http://schemas.microsoft.com/office/drawing/2014/main" id="{386DF25F-0216-43D1-9EC9-D3D7D921656E}"/>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7" name="矩形 6">
            <a:extLst>
              <a:ext uri="{FF2B5EF4-FFF2-40B4-BE49-F238E27FC236}">
                <a16:creationId xmlns="" xmlns:a16="http://schemas.microsoft.com/office/drawing/2014/main" id="{CCBEF8FB-39DD-4C7D-B5BA-ADF245CA7093}"/>
              </a:ext>
            </a:extLst>
          </p:cNvPr>
          <p:cNvSpPr>
            <a:spLocks noChangeArrowheads="1"/>
          </p:cNvSpPr>
          <p:nvPr/>
        </p:nvSpPr>
        <p:spPr bwMode="auto">
          <a:xfrm>
            <a:off x="444500" y="503238"/>
            <a:ext cx="8255000" cy="433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300" dirty="0">
                <a:solidFill>
                  <a:srgbClr val="FF0000"/>
                </a:solidFill>
                <a:latin typeface="黑体" panose="02010609060101010101" pitchFamily="49" charset="-122"/>
                <a:ea typeface="黑体" panose="02010609060101010101" pitchFamily="49" charset="-122"/>
              </a:rPr>
              <a:t>专题三：信仰与精神</a:t>
            </a:r>
          </a:p>
          <a:p>
            <a:pPr eaLnBrk="1" hangingPunct="1"/>
            <a:r>
              <a:rPr lang="en-US" altLang="zh-CN" sz="2300" b="1" dirty="0">
                <a:latin typeface="楷体" panose="02010609060101010101" pitchFamily="49" charset="-122"/>
                <a:ea typeface="楷体" panose="02010609060101010101" pitchFamily="49" charset="-122"/>
              </a:rPr>
              <a:t>1.</a:t>
            </a:r>
            <a:r>
              <a:rPr lang="zh-CN" altLang="en-US" sz="2300" b="1" dirty="0">
                <a:latin typeface="楷体" panose="02010609060101010101" pitchFamily="49" charset="-122"/>
                <a:ea typeface="楷体" panose="02010609060101010101" pitchFamily="49" charset="-122"/>
              </a:rPr>
              <a:t>中国共产党人的革命信仰</a:t>
            </a:r>
          </a:p>
          <a:p>
            <a:pPr eaLnBrk="1" hangingPunct="1"/>
            <a:r>
              <a:rPr lang="zh-CN" altLang="en-US" sz="2300" b="1" dirty="0">
                <a:latin typeface="楷体" panose="02010609060101010101" pitchFamily="49" charset="-122"/>
                <a:ea typeface="楷体" panose="02010609060101010101" pitchFamily="49" charset="-122"/>
              </a:rPr>
              <a:t>    毛泽东说，长征是宣言书，长征是宣传队，长征是播种机。斯诺用一个记者的笔触同样写道：从某种意义上来说，这次大规模的转移是历史上最盛大的武装巡回宣传。红军经过的省份有二亿多人民。在战斗的间隙，他们每占一个城镇，就召开群众大会，举行戏剧演出，重“征”富人，解放许多“奴隶”</a:t>
            </a:r>
            <a:r>
              <a:rPr lang="en-US" altLang="zh-CN" sz="2300" b="1" dirty="0">
                <a:latin typeface="楷体" panose="02010609060101010101" pitchFamily="49" charset="-122"/>
                <a:ea typeface="楷体" panose="02010609060101010101" pitchFamily="49" charset="-122"/>
              </a:rPr>
              <a:t>(</a:t>
            </a:r>
            <a:r>
              <a:rPr lang="zh-CN" altLang="en-US" sz="2300" b="1" dirty="0">
                <a:latin typeface="楷体" panose="02010609060101010101" pitchFamily="49" charset="-122"/>
                <a:ea typeface="楷体" panose="02010609060101010101" pitchFamily="49" charset="-122"/>
              </a:rPr>
              <a:t>其中有些参加了红军</a:t>
            </a:r>
            <a:r>
              <a:rPr lang="en-US" altLang="zh-CN" sz="2300" b="1" dirty="0">
                <a:latin typeface="楷体" panose="02010609060101010101" pitchFamily="49" charset="-122"/>
                <a:ea typeface="楷体" panose="02010609060101010101" pitchFamily="49" charset="-122"/>
              </a:rPr>
              <a:t>)</a:t>
            </a:r>
            <a:r>
              <a:rPr lang="zh-CN" altLang="en-US" sz="2300" b="1" dirty="0">
                <a:latin typeface="楷体" panose="02010609060101010101" pitchFamily="49" charset="-122"/>
                <a:ea typeface="楷体" panose="02010609060101010101" pitchFamily="49" charset="-122"/>
              </a:rPr>
              <a:t>，宣传“自由、平等、民主”，没收“卖国贼”</a:t>
            </a:r>
            <a:r>
              <a:rPr lang="en-US" altLang="zh-CN" sz="2300" b="1" dirty="0">
                <a:latin typeface="楷体" panose="02010609060101010101" pitchFamily="49" charset="-122"/>
                <a:ea typeface="楷体" panose="02010609060101010101" pitchFamily="49" charset="-122"/>
              </a:rPr>
              <a:t>(</a:t>
            </a:r>
            <a:r>
              <a:rPr lang="zh-CN" altLang="en-US" sz="2300" b="1" dirty="0">
                <a:latin typeface="楷体" panose="02010609060101010101" pitchFamily="49" charset="-122"/>
                <a:ea typeface="楷体" panose="02010609060101010101" pitchFamily="49" charset="-122"/>
              </a:rPr>
              <a:t>官僚、地主、税吏</a:t>
            </a:r>
            <a:r>
              <a:rPr lang="en-US" altLang="zh-CN" sz="2300" b="1" dirty="0">
                <a:latin typeface="楷体" panose="02010609060101010101" pitchFamily="49" charset="-122"/>
                <a:ea typeface="楷体" panose="02010609060101010101" pitchFamily="49" charset="-122"/>
              </a:rPr>
              <a:t>)</a:t>
            </a:r>
            <a:r>
              <a:rPr lang="zh-CN" altLang="en-US" sz="2300" b="1" dirty="0">
                <a:latin typeface="楷体" panose="02010609060101010101" pitchFamily="49" charset="-122"/>
                <a:ea typeface="楷体" panose="02010609060101010101" pitchFamily="49" charset="-122"/>
              </a:rPr>
              <a:t>的财产，把他们的财物分配给穷人。</a:t>
            </a:r>
            <a:r>
              <a:rPr lang="en-US" altLang="zh-CN" sz="2300" b="1" dirty="0">
                <a:latin typeface="楷体" panose="02010609060101010101" pitchFamily="49" charset="-122"/>
                <a:ea typeface="楷体" panose="02010609060101010101" pitchFamily="49" charset="-122"/>
              </a:rPr>
              <a:t>……</a:t>
            </a:r>
            <a:r>
              <a:rPr lang="zh-CN" altLang="en-US" sz="2300" b="1" dirty="0">
                <a:latin typeface="楷体" panose="02010609060101010101" pitchFamily="49" charset="-122"/>
                <a:ea typeface="楷体" panose="02010609060101010101" pitchFamily="49" charset="-122"/>
              </a:rPr>
              <a:t>在漫长的艰苦的征途上，有成千上万的人倒下了，可是另外又有成千上万的人</a:t>
            </a:r>
            <a:r>
              <a:rPr lang="en-US" altLang="zh-CN" sz="2300" b="1" dirty="0">
                <a:latin typeface="楷体" panose="02010609060101010101" pitchFamily="49" charset="-122"/>
                <a:ea typeface="楷体" panose="02010609060101010101" pitchFamily="49" charset="-122"/>
              </a:rPr>
              <a:t>——</a:t>
            </a:r>
            <a:r>
              <a:rPr lang="zh-CN" altLang="en-US" sz="2300" b="1" dirty="0">
                <a:latin typeface="楷体" panose="02010609060101010101" pitchFamily="49" charset="-122"/>
                <a:ea typeface="楷体" panose="02010609060101010101" pitchFamily="49" charset="-122"/>
              </a:rPr>
              <a:t>农民、学徒、奴隶、国民党逃兵、工人、一切赤贫如洗的人们，参加进来充实了行列。</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12">
            <a:extLst>
              <a:ext uri="{FF2B5EF4-FFF2-40B4-BE49-F238E27FC236}">
                <a16:creationId xmlns="" xmlns:a16="http://schemas.microsoft.com/office/drawing/2014/main" id="{08D6CB30-4DF9-41CD-B066-01F86228C0A1}"/>
              </a:ext>
            </a:extLst>
          </p:cNvPr>
          <p:cNvGrpSpPr>
            <a:grpSpLocks/>
          </p:cNvGrpSpPr>
          <p:nvPr/>
        </p:nvGrpSpPr>
        <p:grpSpPr bwMode="auto">
          <a:xfrm>
            <a:off x="34925" y="-20638"/>
            <a:ext cx="2008188" cy="523876"/>
            <a:chOff x="70" y="-63"/>
            <a:chExt cx="3161" cy="824"/>
          </a:xfrm>
        </p:grpSpPr>
        <p:sp>
          <p:nvSpPr>
            <p:cNvPr id="16388" name="文本框 6">
              <a:extLst>
                <a:ext uri="{FF2B5EF4-FFF2-40B4-BE49-F238E27FC236}">
                  <a16:creationId xmlns="" xmlns:a16="http://schemas.microsoft.com/office/drawing/2014/main" id="{C7B6C112-04FE-41EB-BE19-B33275488E84}"/>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4" name="直线连接符 9">
              <a:extLst>
                <a:ext uri="{FF2B5EF4-FFF2-40B4-BE49-F238E27FC236}">
                  <a16:creationId xmlns="" xmlns:a16="http://schemas.microsoft.com/office/drawing/2014/main" id="{A92BEEC3-F79B-423A-B64D-4A9F089DC0B5}"/>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a:extLst>
                <a:ext uri="{FF2B5EF4-FFF2-40B4-BE49-F238E27FC236}">
                  <a16:creationId xmlns="" xmlns:a16="http://schemas.microsoft.com/office/drawing/2014/main" id="{0DDF001E-163A-45FF-B341-E19F9B6AA645}"/>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矩形 5">
            <a:extLst>
              <a:ext uri="{FF2B5EF4-FFF2-40B4-BE49-F238E27FC236}">
                <a16:creationId xmlns="" xmlns:a16="http://schemas.microsoft.com/office/drawing/2014/main" id="{BA4BD060-F7AE-41A1-B1FA-684B72B2F1BE}"/>
              </a:ext>
            </a:extLst>
          </p:cNvPr>
          <p:cNvSpPr>
            <a:spLocks noChangeArrowheads="1"/>
          </p:cNvSpPr>
          <p:nvPr/>
        </p:nvSpPr>
        <p:spPr bwMode="auto">
          <a:xfrm>
            <a:off x="420688" y="484188"/>
            <a:ext cx="8328025"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solidFill>
                  <a:srgbClr val="000000"/>
                </a:solidFill>
                <a:latin typeface="楷体" panose="02010609060101010101" pitchFamily="49" charset="-122"/>
                <a:ea typeface="楷体" panose="02010609060101010101" pitchFamily="49" charset="-122"/>
              </a:rPr>
              <a:t>2.</a:t>
            </a:r>
            <a:r>
              <a:rPr lang="zh-CN" altLang="en-US" sz="2800" b="1" dirty="0">
                <a:solidFill>
                  <a:srgbClr val="000000"/>
                </a:solidFill>
                <a:latin typeface="楷体" panose="02010609060101010101" pitchFamily="49" charset="-122"/>
                <a:ea typeface="楷体" panose="02010609060101010101" pitchFamily="49" charset="-122"/>
              </a:rPr>
              <a:t>长征精神的内涵</a:t>
            </a:r>
          </a:p>
          <a:p>
            <a:pPr eaLnBrk="1" hangingPunct="1"/>
            <a:r>
              <a:rPr lang="zh-CN" altLang="en-US" sz="2800" b="1" dirty="0">
                <a:solidFill>
                  <a:srgbClr val="000000"/>
                </a:solidFill>
                <a:latin typeface="楷体" panose="02010609060101010101" pitchFamily="49" charset="-122"/>
                <a:ea typeface="楷体" panose="02010609060101010101" pitchFamily="49" charset="-122"/>
              </a:rPr>
              <a:t>    它包含以下几个方面：</a:t>
            </a:r>
            <a:r>
              <a:rPr lang="en-US" altLang="zh-CN" sz="2800" b="1" dirty="0">
                <a:solidFill>
                  <a:srgbClr val="000000"/>
                </a:solidFill>
                <a:latin typeface="楷体" panose="02010609060101010101" pitchFamily="49" charset="-122"/>
                <a:ea typeface="楷体" panose="02010609060101010101" pitchFamily="49" charset="-122"/>
              </a:rPr>
              <a:t>①</a:t>
            </a:r>
            <a:r>
              <a:rPr lang="zh-CN" altLang="en-US" sz="2800" b="1" dirty="0">
                <a:solidFill>
                  <a:srgbClr val="000000"/>
                </a:solidFill>
                <a:latin typeface="楷体" panose="02010609060101010101" pitchFamily="49" charset="-122"/>
                <a:ea typeface="楷体" panose="02010609060101010101" pitchFamily="49" charset="-122"/>
              </a:rPr>
              <a:t>乐于吃苦、不惧艰难的革命乐观主义精神；</a:t>
            </a:r>
            <a:r>
              <a:rPr lang="en-US" altLang="zh-CN" sz="2800" b="1" dirty="0">
                <a:solidFill>
                  <a:srgbClr val="000000"/>
                </a:solidFill>
                <a:latin typeface="楷体" panose="02010609060101010101" pitchFamily="49" charset="-122"/>
                <a:ea typeface="楷体" panose="02010609060101010101" pitchFamily="49" charset="-122"/>
              </a:rPr>
              <a:t>②</a:t>
            </a:r>
            <a:r>
              <a:rPr lang="zh-CN" altLang="en-US" sz="2800" b="1" dirty="0">
                <a:solidFill>
                  <a:srgbClr val="000000"/>
                </a:solidFill>
                <a:latin typeface="楷体" panose="02010609060101010101" pitchFamily="49" charset="-122"/>
                <a:ea typeface="楷体" panose="02010609060101010101" pitchFamily="49" charset="-122"/>
              </a:rPr>
              <a:t>勇于战斗、无坚不摧的革命英雄主义精神；</a:t>
            </a:r>
            <a:r>
              <a:rPr lang="en-US" altLang="zh-CN" sz="2800" b="1" dirty="0">
                <a:solidFill>
                  <a:srgbClr val="000000"/>
                </a:solidFill>
                <a:latin typeface="楷体" panose="02010609060101010101" pitchFamily="49" charset="-122"/>
                <a:ea typeface="楷体" panose="02010609060101010101" pitchFamily="49" charset="-122"/>
              </a:rPr>
              <a:t>③</a:t>
            </a:r>
            <a:r>
              <a:rPr lang="zh-CN" altLang="en-US" sz="2800" b="1" dirty="0">
                <a:solidFill>
                  <a:srgbClr val="000000"/>
                </a:solidFill>
                <a:latin typeface="楷体" panose="02010609060101010101" pitchFamily="49" charset="-122"/>
                <a:ea typeface="楷体" panose="02010609060101010101" pitchFamily="49" charset="-122"/>
              </a:rPr>
              <a:t>重于求实、独立自主的创新胆略；</a:t>
            </a:r>
            <a:r>
              <a:rPr lang="en-US" altLang="zh-CN" sz="2800" b="1" dirty="0">
                <a:solidFill>
                  <a:srgbClr val="000000"/>
                </a:solidFill>
                <a:latin typeface="楷体" panose="02010609060101010101" pitchFamily="49" charset="-122"/>
                <a:ea typeface="楷体" panose="02010609060101010101" pitchFamily="49" charset="-122"/>
              </a:rPr>
              <a:t>④</a:t>
            </a:r>
            <a:r>
              <a:rPr lang="zh-CN" altLang="en-US" sz="2800" b="1" dirty="0">
                <a:solidFill>
                  <a:srgbClr val="000000"/>
                </a:solidFill>
                <a:latin typeface="楷体" panose="02010609060101010101" pitchFamily="49" charset="-122"/>
                <a:ea typeface="楷体" panose="02010609060101010101" pitchFamily="49" charset="-122"/>
              </a:rPr>
              <a:t>善于团结、顾全大局的集体主义精神。</a:t>
            </a:r>
            <a:endParaRPr lang="en-US" altLang="zh-CN" sz="2800" b="1" dirty="0">
              <a:solidFill>
                <a:srgbClr val="000000"/>
              </a:solidFill>
              <a:latin typeface="楷体" panose="02010609060101010101" pitchFamily="49" charset="-122"/>
              <a:ea typeface="楷体" panose="02010609060101010101" pitchFamily="49" charset="-122"/>
            </a:endParaRPr>
          </a:p>
          <a:p>
            <a:pPr eaLnBrk="1" hangingPunct="1"/>
            <a:r>
              <a:rPr lang="en-US" altLang="zh-CN" sz="2800" b="1" dirty="0">
                <a:solidFill>
                  <a:srgbClr val="000000"/>
                </a:solidFill>
                <a:latin typeface="楷体" panose="02010609060101010101" pitchFamily="49" charset="-122"/>
                <a:ea typeface="楷体" panose="02010609060101010101" pitchFamily="49" charset="-122"/>
              </a:rPr>
              <a:t>    </a:t>
            </a:r>
            <a:r>
              <a:rPr lang="zh-CN" altLang="en-US" sz="2800" b="1" dirty="0">
                <a:solidFill>
                  <a:srgbClr val="000000"/>
                </a:solidFill>
                <a:latin typeface="楷体" panose="02010609060101010101" pitchFamily="49" charset="-122"/>
                <a:ea typeface="楷体" panose="02010609060101010101" pitchFamily="49" charset="-122"/>
              </a:rPr>
              <a:t>其主题是</a:t>
            </a:r>
            <a:r>
              <a:rPr lang="zh-CN" altLang="en-US" sz="2800" b="1" dirty="0">
                <a:solidFill>
                  <a:srgbClr val="FF0000"/>
                </a:solidFill>
                <a:latin typeface="楷体" panose="02010609060101010101" pitchFamily="49" charset="-122"/>
                <a:ea typeface="楷体" panose="02010609060101010101" pitchFamily="49" charset="-122"/>
              </a:rPr>
              <a:t>“一不怕苦，二不怕死”</a:t>
            </a:r>
            <a:r>
              <a:rPr lang="zh-CN" altLang="en-US" sz="2800" b="1" dirty="0">
                <a:solidFill>
                  <a:srgbClr val="000000"/>
                </a:solidFill>
                <a:latin typeface="楷体" panose="02010609060101010101" pitchFamily="49" charset="-122"/>
                <a:ea typeface="楷体" panose="02010609060101010101" pitchFamily="49" charset="-122"/>
              </a:rPr>
              <a:t>；其最显著的特点就是</a:t>
            </a:r>
            <a:r>
              <a:rPr lang="zh-CN" altLang="en-US" sz="2800" b="1" dirty="0">
                <a:solidFill>
                  <a:srgbClr val="FF0000"/>
                </a:solidFill>
                <a:latin typeface="楷体" panose="02010609060101010101" pitchFamily="49" charset="-122"/>
                <a:ea typeface="楷体" panose="02010609060101010101" pitchFamily="49" charset="-122"/>
              </a:rPr>
              <a:t>革命英雄主义精神</a:t>
            </a:r>
            <a:r>
              <a:rPr lang="zh-CN" altLang="en-US" sz="2800" b="1" dirty="0">
                <a:solidFill>
                  <a:srgbClr val="000000"/>
                </a:solidFill>
                <a:latin typeface="楷体" panose="02010609060101010101" pitchFamily="49" charset="-122"/>
                <a:ea typeface="楷体" panose="02010609060101010101" pitchFamily="49" charset="-122"/>
              </a:rPr>
              <a:t>。长征精神，是中华民族百折不挠、自强不息的民族精神的最高表现，是保证我们革命和建设事业走向胜利的强大精神力量。</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组合 12">
            <a:extLst>
              <a:ext uri="{FF2B5EF4-FFF2-40B4-BE49-F238E27FC236}">
                <a16:creationId xmlns="" xmlns:a16="http://schemas.microsoft.com/office/drawing/2014/main" id="{4CB88EB2-1A4E-4A1C-ABF9-77481B098BBF}"/>
              </a:ext>
            </a:extLst>
          </p:cNvPr>
          <p:cNvGrpSpPr>
            <a:grpSpLocks/>
          </p:cNvGrpSpPr>
          <p:nvPr/>
        </p:nvGrpSpPr>
        <p:grpSpPr bwMode="auto">
          <a:xfrm>
            <a:off x="34925" y="-20638"/>
            <a:ext cx="2008188" cy="523876"/>
            <a:chOff x="70" y="-63"/>
            <a:chExt cx="3161" cy="824"/>
          </a:xfrm>
        </p:grpSpPr>
        <p:sp>
          <p:nvSpPr>
            <p:cNvPr id="17412" name="文本框 6">
              <a:extLst>
                <a:ext uri="{FF2B5EF4-FFF2-40B4-BE49-F238E27FC236}">
                  <a16:creationId xmlns="" xmlns:a16="http://schemas.microsoft.com/office/drawing/2014/main" id="{54CEB55B-2505-4B90-AB66-C24EF1A2BF59}"/>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4" name="直线连接符 9">
              <a:extLst>
                <a:ext uri="{FF2B5EF4-FFF2-40B4-BE49-F238E27FC236}">
                  <a16:creationId xmlns="" xmlns:a16="http://schemas.microsoft.com/office/drawing/2014/main" id="{4D99EC17-242F-4C3B-89FD-0933D432BF6A}"/>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a:extLst>
                <a:ext uri="{FF2B5EF4-FFF2-40B4-BE49-F238E27FC236}">
                  <a16:creationId xmlns="" xmlns:a16="http://schemas.microsoft.com/office/drawing/2014/main" id="{6E90AB62-E6D5-4DEB-BC37-65AD8511F4C1}"/>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矩形 5">
            <a:extLst>
              <a:ext uri="{FF2B5EF4-FFF2-40B4-BE49-F238E27FC236}">
                <a16:creationId xmlns="" xmlns:a16="http://schemas.microsoft.com/office/drawing/2014/main" id="{182EBB4C-B72A-4764-BA00-6FBBE31A0A03}"/>
              </a:ext>
            </a:extLst>
          </p:cNvPr>
          <p:cNvSpPr>
            <a:spLocks noChangeArrowheads="1"/>
          </p:cNvSpPr>
          <p:nvPr/>
        </p:nvSpPr>
        <p:spPr bwMode="auto">
          <a:xfrm>
            <a:off x="407988" y="557213"/>
            <a:ext cx="8328025" cy="424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700" b="1" dirty="0">
                <a:solidFill>
                  <a:srgbClr val="000000"/>
                </a:solidFill>
                <a:latin typeface="楷体" panose="02010609060101010101" pitchFamily="49" charset="-122"/>
                <a:ea typeface="楷体" panose="02010609060101010101" pitchFamily="49" charset="-122"/>
              </a:rPr>
              <a:t>3.</a:t>
            </a:r>
            <a:r>
              <a:rPr lang="zh-CN" altLang="en-US" sz="2700" b="1" dirty="0">
                <a:solidFill>
                  <a:srgbClr val="000000"/>
                </a:solidFill>
                <a:latin typeface="楷体" panose="02010609060101010101" pitchFamily="49" charset="-122"/>
                <a:ea typeface="楷体" panose="02010609060101010101" pitchFamily="49" charset="-122"/>
              </a:rPr>
              <a:t>当代青少年如何传承长征精神</a:t>
            </a:r>
          </a:p>
          <a:p>
            <a:pPr eaLnBrk="1" hangingPunct="1"/>
            <a:r>
              <a:rPr lang="zh-CN" altLang="en-US" sz="2700" b="1" dirty="0">
                <a:solidFill>
                  <a:srgbClr val="000000"/>
                </a:solidFill>
                <a:latin typeface="楷体" panose="02010609060101010101" pitchFamily="49" charset="-122"/>
                <a:ea typeface="楷体" panose="02010609060101010101" pitchFamily="49" charset="-122"/>
              </a:rPr>
              <a:t>    我们要始终以革命先辈为榜样，更好地继承和弘扬长征精神，珍惜来之不易的幸福生活，坚定报国之志，扬起理想的风帆。遇到困难时，我们要勇敢面对，百折不挠，要学会在失败与挫折中磨炼自己坚强的意志。在日常生活中，我们也要继续发扬革命先辈艰苦朴素、勤俭节约的优良传统，做到吃苦在前，享受在后，将长征精神作为我们成长历程中永远的宝贵财富。我们要把长征精神发扬光大，脚踏实地，遵纪守法，团结友爱，甘于奉献，奋发图强，开拓进取。</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4" name="文本框 3">
            <a:extLst>
              <a:ext uri="{FF2B5EF4-FFF2-40B4-BE49-F238E27FC236}">
                <a16:creationId xmlns="" xmlns:a16="http://schemas.microsoft.com/office/drawing/2014/main" id="{19404C1B-2E2B-4D43-B5FC-98289B42870B}"/>
              </a:ext>
            </a:extLst>
          </p:cNvPr>
          <p:cNvSpPr txBox="1">
            <a:spLocks noChangeArrowheads="1"/>
          </p:cNvSpPr>
          <p:nvPr/>
        </p:nvSpPr>
        <p:spPr bwMode="auto">
          <a:xfrm>
            <a:off x="652463" y="1419225"/>
            <a:ext cx="78327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eaLnBrk="0" hangingPunct="0">
              <a:defRPr>
                <a:solidFill>
                  <a:schemeClr val="tx1"/>
                </a:solidFill>
                <a:latin typeface="Arial" panose="020B0604020202020204" pitchFamily="34" charset="0"/>
                <a:ea typeface="宋体" panose="02010600030101010101" pitchFamily="2" charset="-122"/>
              </a:defRPr>
            </a:lvl1pPr>
            <a:lvl2pPr marL="742950" indent="-285750" defTabSz="685800" eaLnBrk="0" hangingPunct="0">
              <a:defRPr>
                <a:solidFill>
                  <a:schemeClr val="tx1"/>
                </a:solidFill>
                <a:latin typeface="Arial" panose="020B0604020202020204" pitchFamily="34" charset="0"/>
                <a:ea typeface="宋体" panose="02010600030101010101" pitchFamily="2" charset="-122"/>
              </a:defRPr>
            </a:lvl2pPr>
            <a:lvl3pPr marL="1143000" indent="-228600" defTabSz="685800" eaLnBrk="0" hangingPunct="0">
              <a:defRPr>
                <a:solidFill>
                  <a:schemeClr val="tx1"/>
                </a:solidFill>
                <a:latin typeface="Arial" panose="020B0604020202020204" pitchFamily="34" charset="0"/>
                <a:ea typeface="宋体" panose="02010600030101010101" pitchFamily="2" charset="-122"/>
              </a:defRPr>
            </a:lvl3pPr>
            <a:lvl4pPr marL="1600200" indent="-228600" defTabSz="685800" eaLnBrk="0" hangingPunct="0">
              <a:defRPr>
                <a:solidFill>
                  <a:schemeClr val="tx1"/>
                </a:solidFill>
                <a:latin typeface="Arial" panose="020B0604020202020204" pitchFamily="34" charset="0"/>
                <a:ea typeface="宋体" panose="02010600030101010101" pitchFamily="2" charset="-122"/>
              </a:defRPr>
            </a:lvl4pPr>
            <a:lvl5pPr marL="2057400" indent="-228600" defTabSz="685800" eaLnBrk="0" hangingPunct="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6600" b="1" dirty="0">
                <a:solidFill>
                  <a:srgbClr val="FF6600"/>
                </a:solidFill>
                <a:latin typeface="宋体" panose="02010600030101010101" pitchFamily="2" charset="-122"/>
                <a:cs typeface="Xingkai SC"/>
              </a:rPr>
              <a:t>七彩课堂  伴你成长</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组合 8">
            <a:extLst>
              <a:ext uri="{FF2B5EF4-FFF2-40B4-BE49-F238E27FC236}">
                <a16:creationId xmlns="" xmlns:a16="http://schemas.microsoft.com/office/drawing/2014/main" id="{55C08F1F-4ECF-4F2F-BBEF-49C27814AEF6}"/>
              </a:ext>
            </a:extLst>
          </p:cNvPr>
          <p:cNvGrpSpPr>
            <a:grpSpLocks/>
          </p:cNvGrpSpPr>
          <p:nvPr/>
        </p:nvGrpSpPr>
        <p:grpSpPr bwMode="auto">
          <a:xfrm>
            <a:off x="0" y="-20638"/>
            <a:ext cx="2006600" cy="523876"/>
            <a:chOff x="70" y="-63"/>
            <a:chExt cx="3161" cy="824"/>
          </a:xfrm>
        </p:grpSpPr>
        <p:sp>
          <p:nvSpPr>
            <p:cNvPr id="3086" name="文本框 6">
              <a:extLst>
                <a:ext uri="{FF2B5EF4-FFF2-40B4-BE49-F238E27FC236}">
                  <a16:creationId xmlns="" xmlns:a16="http://schemas.microsoft.com/office/drawing/2014/main" id="{87225D33-7CB4-4B95-BED6-C3B58B35BC9E}"/>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整体感知</a:t>
              </a:r>
            </a:p>
          </p:txBody>
        </p:sp>
        <p:cxnSp>
          <p:nvCxnSpPr>
            <p:cNvPr id="4" name="直线连接符 9">
              <a:extLst>
                <a:ext uri="{FF2B5EF4-FFF2-40B4-BE49-F238E27FC236}">
                  <a16:creationId xmlns="" xmlns:a16="http://schemas.microsoft.com/office/drawing/2014/main" id="{A57E9DDA-78CD-4592-9A93-A72A5DBA2FA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a:extLst>
                <a:ext uri="{FF2B5EF4-FFF2-40B4-BE49-F238E27FC236}">
                  <a16:creationId xmlns="" xmlns:a16="http://schemas.microsoft.com/office/drawing/2014/main" id="{63D4B5FA-BE37-4580-AF1D-8411E4A55887}"/>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graphicFrame>
        <p:nvGraphicFramePr>
          <p:cNvPr id="9" name="表格 8">
            <a:extLst>
              <a:ext uri="{FF2B5EF4-FFF2-40B4-BE49-F238E27FC236}">
                <a16:creationId xmlns="" xmlns:a16="http://schemas.microsoft.com/office/drawing/2014/main" id="{EBA27DDA-D03F-440F-9065-29B0FE8E9CCD}"/>
              </a:ext>
            </a:extLst>
          </p:cNvPr>
          <p:cNvGraphicFramePr>
            <a:graphicFrameLocks noGrp="1"/>
          </p:cNvGraphicFramePr>
          <p:nvPr/>
        </p:nvGraphicFramePr>
        <p:xfrm>
          <a:off x="287338" y="784225"/>
          <a:ext cx="8569325" cy="3948113"/>
        </p:xfrm>
        <a:graphic>
          <a:graphicData uri="http://schemas.openxmlformats.org/drawingml/2006/table">
            <a:tbl>
              <a:tblPr firstRow="1" bandRow="1">
                <a:tableStyleId>{8A107856-5554-42FB-B03E-39F5DBC370BA}</a:tableStyleId>
              </a:tblPr>
              <a:tblGrid>
                <a:gridCol w="1296200">
                  <a:extLst>
                    <a:ext uri="{9D8B030D-6E8A-4147-A177-3AD203B41FA5}">
                      <a16:colId xmlns="" xmlns:a16="http://schemas.microsoft.com/office/drawing/2014/main" val="20000"/>
                    </a:ext>
                  </a:extLst>
                </a:gridCol>
                <a:gridCol w="7273125">
                  <a:extLst>
                    <a:ext uri="{9D8B030D-6E8A-4147-A177-3AD203B41FA5}">
                      <a16:colId xmlns="" xmlns:a16="http://schemas.microsoft.com/office/drawing/2014/main" val="20001"/>
                    </a:ext>
                  </a:extLst>
                </a:gridCol>
              </a:tblGrid>
              <a:tr h="960352">
                <a:tc>
                  <a:txBody>
                    <a:bodyPr/>
                    <a:lstStyle/>
                    <a:p>
                      <a:pPr algn="ctr"/>
                      <a:r>
                        <a:rPr lang="zh-CN" altLang="en-US" sz="1900" b="1" dirty="0">
                          <a:latin typeface="楷体" panose="02010609060101010101" pitchFamily="49" charset="-122"/>
                          <a:ea typeface="楷体" panose="02010609060101010101" pitchFamily="49" charset="-122"/>
                        </a:rPr>
                        <a:t>作品名称：</a:t>
                      </a:r>
                      <a:r>
                        <a:rPr lang="en-US" altLang="zh-CN" sz="1900" b="1" dirty="0">
                          <a:latin typeface="楷体" panose="02010609060101010101" pitchFamily="49" charset="-122"/>
                          <a:ea typeface="楷体" panose="02010609060101010101" pitchFamily="49" charset="-122"/>
                        </a:rPr>
                        <a:t>《</a:t>
                      </a:r>
                      <a:r>
                        <a:rPr lang="zh-CN" altLang="en-US" sz="1900" b="1" dirty="0">
                          <a:latin typeface="楷体" panose="02010609060101010101" pitchFamily="49" charset="-122"/>
                          <a:ea typeface="楷体" panose="02010609060101010101" pitchFamily="49" charset="-122"/>
                        </a:rPr>
                        <a:t>红星照耀中国</a:t>
                      </a:r>
                      <a:r>
                        <a:rPr lang="en-US" altLang="zh-CN" sz="1900" b="1" dirty="0">
                          <a:latin typeface="楷体" panose="02010609060101010101" pitchFamily="49" charset="-122"/>
                          <a:ea typeface="楷体" panose="02010609060101010101" pitchFamily="49" charset="-122"/>
                        </a:rPr>
                        <a:t>》</a:t>
                      </a:r>
                      <a:endParaRPr lang="zh-CN" altLang="en-US" sz="1900" b="1" dirty="0">
                        <a:latin typeface="楷体" panose="02010609060101010101" pitchFamily="49" charset="-122"/>
                        <a:ea typeface="楷体" panose="02010609060101010101" pitchFamily="49" charset="-122"/>
                      </a:endParaRPr>
                    </a:p>
                  </a:txBody>
                  <a:tcPr marL="91444" marR="91444" marT="45731" marB="45731"/>
                </a:tc>
                <a:tc>
                  <a:txBody>
                    <a:bodyPr/>
                    <a:lstStyle/>
                    <a:p>
                      <a:pPr algn="ctr"/>
                      <a:r>
                        <a:rPr lang="zh-CN" altLang="en-US" sz="1900" b="1" dirty="0">
                          <a:latin typeface="楷体" panose="02010609060101010101" pitchFamily="49" charset="-122"/>
                          <a:ea typeface="楷体" panose="02010609060101010101" pitchFamily="49" charset="-122"/>
                        </a:rPr>
                        <a:t>作者：埃德加</a:t>
                      </a:r>
                      <a:r>
                        <a:rPr lang="en-US" altLang="zh-CN" sz="1900" b="1" dirty="0">
                          <a:latin typeface="楷体" panose="02010609060101010101" pitchFamily="49" charset="-122"/>
                          <a:ea typeface="楷体" panose="02010609060101010101" pitchFamily="49" charset="-122"/>
                        </a:rPr>
                        <a:t>·</a:t>
                      </a:r>
                      <a:r>
                        <a:rPr lang="zh-CN" altLang="en-US" sz="1900" b="1" dirty="0">
                          <a:latin typeface="楷体" panose="02010609060101010101" pitchFamily="49" charset="-122"/>
                          <a:ea typeface="楷体" panose="02010609060101010101" pitchFamily="49" charset="-122"/>
                        </a:rPr>
                        <a:t>斯诺</a:t>
                      </a:r>
                    </a:p>
                  </a:txBody>
                  <a:tcPr marL="91444" marR="91444" marT="45731" marB="45731" anchor="ctr"/>
                </a:tc>
                <a:extLst>
                  <a:ext uri="{0D108BD9-81ED-4DB2-BD59-A6C34878D82A}">
                    <a16:rowId xmlns="" xmlns:a16="http://schemas.microsoft.com/office/drawing/2014/main" val="10000"/>
                  </a:ext>
                </a:extLst>
              </a:tr>
              <a:tr h="2987761">
                <a:tc>
                  <a:txBody>
                    <a:bodyPr/>
                    <a:lstStyle/>
                    <a:p>
                      <a:pPr algn="ctr"/>
                      <a:r>
                        <a:rPr lang="zh-CN" altLang="en-US" sz="1900" b="1" dirty="0">
                          <a:latin typeface="楷体" panose="02010609060101010101" pitchFamily="49" charset="-122"/>
                          <a:ea typeface="楷体" panose="02010609060101010101" pitchFamily="49" charset="-122"/>
                        </a:rPr>
                        <a:t>主要内容</a:t>
                      </a:r>
                    </a:p>
                  </a:txBody>
                  <a:tcPr marL="91444" marR="91444" marT="45731" marB="45731" anchor="ctr"/>
                </a:tc>
                <a:tc>
                  <a:txBody>
                    <a:bodyPr/>
                    <a:lstStyle/>
                    <a:p>
                      <a:r>
                        <a:rPr lang="zh-CN" altLang="en-US" sz="1900" b="1" dirty="0">
                          <a:latin typeface="楷体" panose="02010609060101010101" pitchFamily="49" charset="-122"/>
                          <a:ea typeface="楷体" panose="02010609060101010101" pitchFamily="49" charset="-122"/>
                        </a:rPr>
                        <a:t>    作者真实记录了自</a:t>
                      </a:r>
                      <a:r>
                        <a:rPr lang="en-US" altLang="zh-CN" sz="1900" b="1" dirty="0">
                          <a:latin typeface="楷体" panose="02010609060101010101" pitchFamily="49" charset="-122"/>
                          <a:ea typeface="楷体" panose="02010609060101010101" pitchFamily="49" charset="-122"/>
                        </a:rPr>
                        <a:t>1936</a:t>
                      </a:r>
                      <a:r>
                        <a:rPr lang="zh-CN" altLang="en-US" sz="1900" b="1" dirty="0">
                          <a:latin typeface="楷体" panose="02010609060101010101" pitchFamily="49" charset="-122"/>
                          <a:ea typeface="楷体" panose="02010609060101010101" pitchFamily="49" charset="-122"/>
                        </a:rPr>
                        <a:t>年</a:t>
                      </a:r>
                      <a:r>
                        <a:rPr lang="en-US" altLang="zh-CN" sz="1900" b="1" dirty="0">
                          <a:latin typeface="楷体" panose="02010609060101010101" pitchFamily="49" charset="-122"/>
                          <a:ea typeface="楷体" panose="02010609060101010101" pitchFamily="49" charset="-122"/>
                        </a:rPr>
                        <a:t>6</a:t>
                      </a:r>
                      <a:r>
                        <a:rPr lang="zh-CN" altLang="en-US" sz="1900" b="1" dirty="0">
                          <a:latin typeface="楷体" panose="02010609060101010101" pitchFamily="49" charset="-122"/>
                          <a:ea typeface="楷体" panose="02010609060101010101" pitchFamily="49" charset="-122"/>
                        </a:rPr>
                        <a:t>月至</a:t>
                      </a:r>
                      <a:r>
                        <a:rPr lang="en-US" altLang="zh-CN" sz="1900" b="1" dirty="0">
                          <a:latin typeface="楷体" panose="02010609060101010101" pitchFamily="49" charset="-122"/>
                          <a:ea typeface="楷体" panose="02010609060101010101" pitchFamily="49" charset="-122"/>
                        </a:rPr>
                        <a:t>10</a:t>
                      </a:r>
                      <a:r>
                        <a:rPr lang="zh-CN" altLang="en-US" sz="1900" b="1" dirty="0">
                          <a:latin typeface="楷体" panose="02010609060101010101" pitchFamily="49" charset="-122"/>
                          <a:ea typeface="楷体" panose="02010609060101010101" pitchFamily="49" charset="-122"/>
                        </a:rPr>
                        <a:t>月在我国西北革命根据地</a:t>
                      </a:r>
                      <a:r>
                        <a:rPr lang="en-US" altLang="zh-CN" sz="1900" b="1" dirty="0">
                          <a:latin typeface="楷体" panose="02010609060101010101" pitchFamily="49" charset="-122"/>
                          <a:ea typeface="楷体" panose="02010609060101010101" pitchFamily="49" charset="-122"/>
                        </a:rPr>
                        <a:t>(</a:t>
                      </a:r>
                      <a:r>
                        <a:rPr lang="zh-CN" altLang="en-US" sz="1900" b="1" dirty="0">
                          <a:latin typeface="楷体" panose="02010609060101010101" pitchFamily="49" charset="-122"/>
                          <a:ea typeface="楷体" panose="02010609060101010101" pitchFamily="49" charset="-122"/>
                        </a:rPr>
                        <a:t>以延安为中心的陕甘宁边区</a:t>
                      </a:r>
                      <a:r>
                        <a:rPr lang="en-US" altLang="zh-CN" sz="1900" b="1" dirty="0">
                          <a:latin typeface="楷体" panose="02010609060101010101" pitchFamily="49" charset="-122"/>
                          <a:ea typeface="楷体" panose="02010609060101010101" pitchFamily="49" charset="-122"/>
                        </a:rPr>
                        <a:t>)</a:t>
                      </a:r>
                      <a:r>
                        <a:rPr lang="zh-CN" altLang="en-US" sz="1900" b="1" dirty="0">
                          <a:latin typeface="楷体" panose="02010609060101010101" pitchFamily="49" charset="-122"/>
                          <a:ea typeface="楷体" panose="02010609060101010101" pitchFamily="49" charset="-122"/>
                        </a:rPr>
                        <a:t>进行实地采访的所见所闻。该书绝大部分素材来自作者采访和考察的第一手资料，客观地向全世界报道了中国和中国工农红军及许多红军领袖、红军将领的情况。</a:t>
                      </a:r>
                    </a:p>
                    <a:p>
                      <a:r>
                        <a:rPr lang="zh-CN" altLang="en-US" sz="1900" b="1" dirty="0">
                          <a:latin typeface="楷体" panose="02010609060101010101" pitchFamily="49" charset="-122"/>
                          <a:ea typeface="楷体" panose="02010609060101010101" pitchFamily="49" charset="-122"/>
                        </a:rPr>
                        <a:t>    作者通过与中国共产党的领导人毛泽东、周恩来、朱德、刘志丹、贺龙、彭德怀等及广大红军战士、农民、工人、知识分子的接触交往，了解了革命根据地政治、军事、经济、文化、生活各方面的真实情况，准确、鲜明、生动地反映了中国共产党和工农红军的斗争业绩。毛泽东和周恩来是作者埃德加</a:t>
                      </a:r>
                      <a:r>
                        <a:rPr lang="en-US" altLang="zh-CN" sz="1900" b="1" dirty="0">
                          <a:latin typeface="楷体" panose="02010609060101010101" pitchFamily="49" charset="-122"/>
                          <a:ea typeface="楷体" panose="02010609060101010101" pitchFamily="49" charset="-122"/>
                        </a:rPr>
                        <a:t>·</a:t>
                      </a:r>
                      <a:r>
                        <a:rPr lang="zh-CN" altLang="en-US" sz="1900" b="1" dirty="0">
                          <a:latin typeface="楷体" panose="02010609060101010101" pitchFamily="49" charset="-122"/>
                          <a:ea typeface="楷体" panose="02010609060101010101" pitchFamily="49" charset="-122"/>
                        </a:rPr>
                        <a:t>斯诺笔下最具代表性的人物形象。</a:t>
                      </a:r>
                    </a:p>
                  </a:txBody>
                  <a:tcPr marL="91444" marR="91444" marT="45731" marB="45731"/>
                </a:tc>
                <a:extLst>
                  <a:ext uri="{0D108BD9-81ED-4DB2-BD59-A6C34878D82A}">
                    <a16:rowId xmlns="" xmlns:a16="http://schemas.microsoft.com/office/drawing/2014/main" val="10001"/>
                  </a:ext>
                </a:extLst>
              </a:tr>
            </a:tbl>
          </a:graphicData>
        </a:graphic>
      </p:graphicFrame>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 xmlns:a16="http://schemas.microsoft.com/office/drawing/2014/main" id="{7C4F1033-F4C7-400C-B758-EBF8B9576AC9}"/>
              </a:ext>
            </a:extLst>
          </p:cNvPr>
          <p:cNvGraphicFramePr>
            <a:graphicFrameLocks noGrp="1"/>
          </p:cNvGraphicFramePr>
          <p:nvPr/>
        </p:nvGraphicFramePr>
        <p:xfrm>
          <a:off x="287338" y="747713"/>
          <a:ext cx="8569325" cy="3840464"/>
        </p:xfrm>
        <a:graphic>
          <a:graphicData uri="http://schemas.openxmlformats.org/drawingml/2006/table">
            <a:tbl>
              <a:tblPr firstRow="1" bandRow="1">
                <a:tableStyleId>{8A107856-5554-42FB-B03E-39F5DBC370BA}</a:tableStyleId>
              </a:tblPr>
              <a:tblGrid>
                <a:gridCol w="1548239">
                  <a:extLst>
                    <a:ext uri="{9D8B030D-6E8A-4147-A177-3AD203B41FA5}">
                      <a16:colId xmlns="" xmlns:a16="http://schemas.microsoft.com/office/drawing/2014/main" val="20000"/>
                    </a:ext>
                  </a:extLst>
                </a:gridCol>
                <a:gridCol w="7021086">
                  <a:extLst>
                    <a:ext uri="{9D8B030D-6E8A-4147-A177-3AD203B41FA5}">
                      <a16:colId xmlns="" xmlns:a16="http://schemas.microsoft.com/office/drawing/2014/main" val="20001"/>
                    </a:ext>
                  </a:extLst>
                </a:gridCol>
              </a:tblGrid>
              <a:tr h="2224856">
                <a:tc>
                  <a:txBody>
                    <a:bodyPr/>
                    <a:lstStyle/>
                    <a:p>
                      <a:pPr algn="ctr"/>
                      <a:r>
                        <a:rPr lang="zh-CN" altLang="en-US" sz="2000" b="1" dirty="0">
                          <a:latin typeface="楷体" panose="02010609060101010101" pitchFamily="49" charset="-122"/>
                          <a:ea typeface="楷体" panose="02010609060101010101" pitchFamily="49" charset="-122"/>
                        </a:rPr>
                        <a:t>艺术特色</a:t>
                      </a:r>
                    </a:p>
                  </a:txBody>
                  <a:tcPr marL="91444" marR="91444" marT="45716" marB="45716" anchor="ctr"/>
                </a:tc>
                <a:tc>
                  <a:txBody>
                    <a:bodyPr/>
                    <a:lstStyle/>
                    <a:p>
                      <a:pPr algn="l"/>
                      <a:r>
                        <a:rPr lang="zh-CN" altLang="en-US" sz="2000" b="1" dirty="0">
                          <a:latin typeface="楷体" panose="02010609060101010101" pitchFamily="49" charset="-122"/>
                          <a:ea typeface="楷体" panose="02010609060101010101" pitchFamily="49" charset="-122"/>
                        </a:rPr>
                        <a:t>    第一，它通过一个外国人的所见所闻，客观地向全世界报道了共产党和红军的真实情况，使西方人全面地了解到中国共产党人的真实生活。</a:t>
                      </a:r>
                      <a:endParaRPr lang="en-US" altLang="zh-CN" sz="2000" b="1" dirty="0">
                        <a:latin typeface="楷体" panose="02010609060101010101" pitchFamily="49" charset="-122"/>
                        <a:ea typeface="楷体" panose="02010609060101010101" pitchFamily="49" charset="-122"/>
                      </a:endParaRPr>
                    </a:p>
                    <a:p>
                      <a:pPr algn="l"/>
                      <a:r>
                        <a:rPr lang="zh-CN" altLang="en-US" sz="2000" b="1" dirty="0">
                          <a:latin typeface="楷体" panose="02010609060101010101" pitchFamily="49" charset="-122"/>
                          <a:ea typeface="楷体" panose="02010609060101010101" pitchFamily="49" charset="-122"/>
                        </a:rPr>
                        <a:t>    第二，作者深入红军战士和根据地百姓之中，为全世界解答了“红军，没有任何大工业基地，没有大炮，没有毒气，没有飞机，没有金钱，也没有现代技术，他们是怎样生存下来并扩大了自己的队伍”的疑问。</a:t>
                      </a:r>
                    </a:p>
                  </a:txBody>
                  <a:tcPr marL="91444" marR="91444" marT="45716" marB="45716" anchor="ctr"/>
                </a:tc>
                <a:extLst>
                  <a:ext uri="{0D108BD9-81ED-4DB2-BD59-A6C34878D82A}">
                    <a16:rowId xmlns="" xmlns:a16="http://schemas.microsoft.com/office/drawing/2014/main" val="10000"/>
                  </a:ext>
                </a:extLst>
              </a:tr>
              <a:tr h="1615306">
                <a:tc>
                  <a:txBody>
                    <a:bodyPr/>
                    <a:lstStyle/>
                    <a:p>
                      <a:pPr algn="ctr"/>
                      <a:r>
                        <a:rPr lang="zh-CN" altLang="en-US" sz="2000" b="1" dirty="0">
                          <a:latin typeface="楷体" panose="02010609060101010101" pitchFamily="49" charset="-122"/>
                          <a:ea typeface="楷体" panose="02010609060101010101" pitchFamily="49" charset="-122"/>
                        </a:rPr>
                        <a:t>启示与感受</a:t>
                      </a:r>
                    </a:p>
                  </a:txBody>
                  <a:tcPr marL="91444" marR="91444" marT="45716" marB="45716" anchor="ctr"/>
                </a:tc>
                <a:tc>
                  <a:txBody>
                    <a:bodyPr/>
                    <a:lstStyle/>
                    <a:p>
                      <a:r>
                        <a:rPr lang="zh-CN" altLang="en-US" sz="2000" b="1" dirty="0">
                          <a:latin typeface="楷体" panose="02010609060101010101" pitchFamily="49" charset="-122"/>
                          <a:ea typeface="楷体" panose="02010609060101010101" pitchFamily="49" charset="-122"/>
                        </a:rPr>
                        <a:t>    这本书不仅在政治意义上取得了极大的成功，而且在报告文学创作的艺术手法上也成为同类作品的典范。人物刻画、环境描写及叙事的角度几近出神入化的程度。</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红星照耀中国</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中译本出版后，在中国同样产生巨大的反响，成千上万的中国青年因为读了</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红星照耀中国</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，纷纷走上革命道路。</a:t>
                      </a:r>
                    </a:p>
                  </a:txBody>
                  <a:tcPr marL="91444" marR="91444" marT="45716" marB="45716"/>
                </a:tc>
                <a:extLst>
                  <a:ext uri="{0D108BD9-81ED-4DB2-BD59-A6C34878D82A}">
                    <a16:rowId xmlns="" xmlns:a16="http://schemas.microsoft.com/office/drawing/2014/main" val="10001"/>
                  </a:ext>
                </a:extLst>
              </a:tr>
            </a:tbl>
          </a:graphicData>
        </a:graphic>
      </p:graphicFrame>
      <p:grpSp>
        <p:nvGrpSpPr>
          <p:cNvPr id="4109" name="组合 8">
            <a:extLst>
              <a:ext uri="{FF2B5EF4-FFF2-40B4-BE49-F238E27FC236}">
                <a16:creationId xmlns="" xmlns:a16="http://schemas.microsoft.com/office/drawing/2014/main" id="{4E0D850D-76D3-4D0F-AB08-0E1AF074EECA}"/>
              </a:ext>
            </a:extLst>
          </p:cNvPr>
          <p:cNvGrpSpPr>
            <a:grpSpLocks/>
          </p:cNvGrpSpPr>
          <p:nvPr/>
        </p:nvGrpSpPr>
        <p:grpSpPr bwMode="auto">
          <a:xfrm>
            <a:off x="0" y="-20638"/>
            <a:ext cx="2006600" cy="523876"/>
            <a:chOff x="70" y="-63"/>
            <a:chExt cx="3161" cy="824"/>
          </a:xfrm>
        </p:grpSpPr>
        <p:sp>
          <p:nvSpPr>
            <p:cNvPr id="4110" name="文本框 6">
              <a:extLst>
                <a:ext uri="{FF2B5EF4-FFF2-40B4-BE49-F238E27FC236}">
                  <a16:creationId xmlns="" xmlns:a16="http://schemas.microsoft.com/office/drawing/2014/main" id="{4573D082-A18E-4B9C-8762-671D1EDA3D96}"/>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整体感知</a:t>
              </a:r>
            </a:p>
          </p:txBody>
        </p:sp>
        <p:cxnSp>
          <p:nvCxnSpPr>
            <p:cNvPr id="5" name="直线连接符 9">
              <a:extLst>
                <a:ext uri="{FF2B5EF4-FFF2-40B4-BE49-F238E27FC236}">
                  <a16:creationId xmlns="" xmlns:a16="http://schemas.microsoft.com/office/drawing/2014/main" id="{DAE5FE9C-4F96-40E8-9C24-2AA2735CD750}"/>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 xmlns:a16="http://schemas.microsoft.com/office/drawing/2014/main" id="{2E3657B3-6D96-43A0-B06F-0183F7C232F8}"/>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15">
            <a:extLst>
              <a:ext uri="{FF2B5EF4-FFF2-40B4-BE49-F238E27FC236}">
                <a16:creationId xmlns="" xmlns:a16="http://schemas.microsoft.com/office/drawing/2014/main" id="{308658EB-0EA4-46BA-AEB2-8AC261871D34}"/>
              </a:ext>
            </a:extLst>
          </p:cNvPr>
          <p:cNvGrpSpPr>
            <a:grpSpLocks/>
          </p:cNvGrpSpPr>
          <p:nvPr/>
        </p:nvGrpSpPr>
        <p:grpSpPr bwMode="auto">
          <a:xfrm>
            <a:off x="44450" y="-39688"/>
            <a:ext cx="2006600" cy="522288"/>
            <a:chOff x="70" y="-63"/>
            <a:chExt cx="3160" cy="824"/>
          </a:xfrm>
        </p:grpSpPr>
        <p:sp>
          <p:nvSpPr>
            <p:cNvPr id="5124" name="文本框 6">
              <a:extLst>
                <a:ext uri="{FF2B5EF4-FFF2-40B4-BE49-F238E27FC236}">
                  <a16:creationId xmlns="" xmlns:a16="http://schemas.microsoft.com/office/drawing/2014/main" id="{4395DBA1-D833-4320-B7FA-95A132DAB0C5}"/>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4" name="直线连接符 9">
              <a:extLst>
                <a:ext uri="{FF2B5EF4-FFF2-40B4-BE49-F238E27FC236}">
                  <a16:creationId xmlns="" xmlns:a16="http://schemas.microsoft.com/office/drawing/2014/main" id="{EEE52371-477F-4565-A945-FDD388DCDBB6}"/>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a:extLst>
                <a:ext uri="{FF2B5EF4-FFF2-40B4-BE49-F238E27FC236}">
                  <a16:creationId xmlns="" xmlns:a16="http://schemas.microsoft.com/office/drawing/2014/main" id="{2987DE8C-713D-4597-BF23-66FA0ADDD612}"/>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矩形 5">
            <a:extLst>
              <a:ext uri="{FF2B5EF4-FFF2-40B4-BE49-F238E27FC236}">
                <a16:creationId xmlns="" xmlns:a16="http://schemas.microsoft.com/office/drawing/2014/main" id="{247DE66A-4C7C-4FEC-B621-E99FE10F27F9}"/>
              </a:ext>
            </a:extLst>
          </p:cNvPr>
          <p:cNvSpPr>
            <a:spLocks noChangeArrowheads="1"/>
          </p:cNvSpPr>
          <p:nvPr/>
        </p:nvSpPr>
        <p:spPr bwMode="auto">
          <a:xfrm>
            <a:off x="358775" y="755650"/>
            <a:ext cx="8426450"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700" b="1" dirty="0">
                <a:latin typeface="楷体" panose="02010609060101010101" pitchFamily="49" charset="-122"/>
                <a:ea typeface="楷体" panose="02010609060101010101" pitchFamily="49" charset="-122"/>
              </a:rPr>
              <a:t>    纪实作品是记录人与事真实情况的作品，其基本特点是用事实说话。这类作品，或是记录历史，或是叙写现实，其内容必须是真实的，不能凭空虚构。阅读纪实作品，最基本的要求是清楚地把握作品所写的“事实”。</a:t>
            </a:r>
          </a:p>
          <a:p>
            <a:pPr eaLnBrk="1" hangingPunct="1"/>
            <a:r>
              <a:rPr lang="zh-CN" altLang="en-US" sz="2700" b="1" dirty="0">
                <a:latin typeface="楷体" panose="02010609060101010101" pitchFamily="49" charset="-122"/>
                <a:ea typeface="楷体" panose="02010609060101010101" pitchFamily="49" charset="-122"/>
              </a:rPr>
              <a:t>    第一，利用序言、目录等，迅速获得对作品的整体印象。</a:t>
            </a:r>
          </a:p>
          <a:p>
            <a:pPr eaLnBrk="1" hangingPunct="1"/>
            <a:r>
              <a:rPr lang="zh-CN" altLang="en-US" sz="2700" b="1" dirty="0">
                <a:latin typeface="楷体" panose="02010609060101010101" pitchFamily="49" charset="-122"/>
                <a:ea typeface="楷体" panose="02010609060101010101" pitchFamily="49" charset="-122"/>
              </a:rPr>
              <a:t>    第二，边读边注意梳理作品中“事实”的前因后果、发展线索。不妨追问：作品写了什么人？他们在什么时间什么地方做些什么？重点突出了什么内容？</a:t>
            </a:r>
            <a:endParaRPr lang="en-US" altLang="zh-CN" sz="2700" b="1"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E9173669-6BE6-42C9-B6F0-951C325FCA2E}"/>
              </a:ext>
            </a:extLst>
          </p:cNvPr>
          <p:cNvSpPr>
            <a:spLocks noChangeArrowheads="1"/>
          </p:cNvSpPr>
          <p:nvPr/>
        </p:nvSpPr>
        <p:spPr bwMode="auto">
          <a:xfrm>
            <a:off x="395288" y="771525"/>
            <a:ext cx="8424862" cy="371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800" b="1" dirty="0">
                <a:solidFill>
                  <a:srgbClr val="000000"/>
                </a:solidFill>
                <a:latin typeface="楷体" panose="02010609060101010101" pitchFamily="49" charset="-122"/>
                <a:ea typeface="楷体" panose="02010609060101010101" pitchFamily="49" charset="-122"/>
              </a:rPr>
              <a:t>    第三，把握作品中的“事实”之后，还要读明白作者想用它们说什么“话”。作品中记录的是经过作者筛选的事实，还有作者对于事实的感受和印象，这当中必然会体现作者的倾向性。</a:t>
            </a:r>
          </a:p>
          <a:p>
            <a:pPr eaLnBrk="1" hangingPunct="1">
              <a:lnSpc>
                <a:spcPct val="120000"/>
              </a:lnSpc>
            </a:pPr>
            <a:r>
              <a:rPr lang="zh-CN" altLang="en-US" sz="2800" b="1" dirty="0">
                <a:solidFill>
                  <a:srgbClr val="000000"/>
                </a:solidFill>
                <a:latin typeface="楷体" panose="02010609060101010101" pitchFamily="49" charset="-122"/>
                <a:ea typeface="楷体" panose="02010609060101010101" pitchFamily="49" charset="-122"/>
              </a:rPr>
              <a:t>    第四，阅读纪实作品，最终是要从中获得启迪，用来指导自己的学习与生活。为此，我们要善于学以致用，汲取营养。</a:t>
            </a:r>
          </a:p>
        </p:txBody>
      </p:sp>
      <p:grpSp>
        <p:nvGrpSpPr>
          <p:cNvPr id="6147" name="组合 15">
            <a:extLst>
              <a:ext uri="{FF2B5EF4-FFF2-40B4-BE49-F238E27FC236}">
                <a16:creationId xmlns="" xmlns:a16="http://schemas.microsoft.com/office/drawing/2014/main" id="{40E9B967-0CE7-43D5-B51A-352230C49FB0}"/>
              </a:ext>
            </a:extLst>
          </p:cNvPr>
          <p:cNvGrpSpPr>
            <a:grpSpLocks/>
          </p:cNvGrpSpPr>
          <p:nvPr/>
        </p:nvGrpSpPr>
        <p:grpSpPr bwMode="auto">
          <a:xfrm>
            <a:off x="44450" y="-39688"/>
            <a:ext cx="2006600" cy="522288"/>
            <a:chOff x="70" y="-63"/>
            <a:chExt cx="3160" cy="824"/>
          </a:xfrm>
        </p:grpSpPr>
        <p:sp>
          <p:nvSpPr>
            <p:cNvPr id="6148" name="文本框 6">
              <a:extLst>
                <a:ext uri="{FF2B5EF4-FFF2-40B4-BE49-F238E27FC236}">
                  <a16:creationId xmlns="" xmlns:a16="http://schemas.microsoft.com/office/drawing/2014/main" id="{76CB39E0-1482-4E07-B739-D7EFC485174E}"/>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5" name="直线连接符 9">
              <a:extLst>
                <a:ext uri="{FF2B5EF4-FFF2-40B4-BE49-F238E27FC236}">
                  <a16:creationId xmlns="" xmlns:a16="http://schemas.microsoft.com/office/drawing/2014/main" id="{380FCD41-85D2-4418-BFED-A75FAF86E0BA}"/>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 xmlns:a16="http://schemas.microsoft.com/office/drawing/2014/main" id="{82153770-4AA2-4FB0-B40C-BB9AD3923ADB}"/>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组合 12">
            <a:extLst>
              <a:ext uri="{FF2B5EF4-FFF2-40B4-BE49-F238E27FC236}">
                <a16:creationId xmlns="" xmlns:a16="http://schemas.microsoft.com/office/drawing/2014/main" id="{DE8325E3-0A97-4584-AA06-8D66EA6AC835}"/>
              </a:ext>
            </a:extLst>
          </p:cNvPr>
          <p:cNvGrpSpPr>
            <a:grpSpLocks/>
          </p:cNvGrpSpPr>
          <p:nvPr/>
        </p:nvGrpSpPr>
        <p:grpSpPr bwMode="auto">
          <a:xfrm>
            <a:off x="34925" y="-20638"/>
            <a:ext cx="2008188" cy="523876"/>
            <a:chOff x="70" y="-63"/>
            <a:chExt cx="3161" cy="824"/>
          </a:xfrm>
        </p:grpSpPr>
        <p:sp>
          <p:nvSpPr>
            <p:cNvPr id="7172" name="文本框 6">
              <a:extLst>
                <a:ext uri="{FF2B5EF4-FFF2-40B4-BE49-F238E27FC236}">
                  <a16:creationId xmlns="" xmlns:a16="http://schemas.microsoft.com/office/drawing/2014/main" id="{28DFA9AF-7C2D-41E7-8A00-9E821856E8A1}"/>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4" name="直线连接符 9">
              <a:extLst>
                <a:ext uri="{FF2B5EF4-FFF2-40B4-BE49-F238E27FC236}">
                  <a16:creationId xmlns="" xmlns:a16="http://schemas.microsoft.com/office/drawing/2014/main" id="{89FE5195-4EDD-4947-BD7D-93C6143896FB}"/>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a:extLst>
                <a:ext uri="{FF2B5EF4-FFF2-40B4-BE49-F238E27FC236}">
                  <a16:creationId xmlns="" xmlns:a16="http://schemas.microsoft.com/office/drawing/2014/main" id="{B43767B2-E2FB-4413-8BA8-818CB8EFA2D6}"/>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矩形 5">
            <a:extLst>
              <a:ext uri="{FF2B5EF4-FFF2-40B4-BE49-F238E27FC236}">
                <a16:creationId xmlns="" xmlns:a16="http://schemas.microsoft.com/office/drawing/2014/main" id="{DEDB2F2B-687A-470A-A5AF-F9592F71AD7F}"/>
              </a:ext>
            </a:extLst>
          </p:cNvPr>
          <p:cNvSpPr>
            <a:spLocks noChangeArrowheads="1"/>
          </p:cNvSpPr>
          <p:nvPr/>
        </p:nvSpPr>
        <p:spPr bwMode="auto">
          <a:xfrm>
            <a:off x="323850" y="555625"/>
            <a:ext cx="84963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a:solidFill>
                  <a:srgbClr val="FF0000"/>
                </a:solidFill>
                <a:latin typeface="黑体" panose="02010609060101010101" pitchFamily="49" charset="-122"/>
                <a:ea typeface="黑体" panose="02010609060101010101" pitchFamily="49" charset="-122"/>
              </a:rPr>
              <a:t>专题一：领袖人物和红军将领的革命之路</a:t>
            </a:r>
          </a:p>
          <a:p>
            <a:pPr eaLnBrk="1" hangingPunct="1"/>
            <a:r>
              <a:rPr lang="zh-CN" altLang="en-US" sz="2800" b="1" dirty="0">
                <a:latin typeface="宋体" panose="02010600030101010101" pitchFamily="2" charset="-122"/>
              </a:rPr>
              <a:t>示例：朱德</a:t>
            </a:r>
          </a:p>
          <a:p>
            <a:pPr eaLnBrk="1" hangingPunct="1"/>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外貌形象与言谈举止</a:t>
            </a:r>
          </a:p>
          <a:p>
            <a:pPr eaLnBrk="1" hangingPunct="1"/>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朱德同志也跟战士们一道去挑粮。他穿着草鞋，戴着斗笠，挑起满满的一担粮食，跟大家一块儿爬山。战士们想，朱德同志工作那么忙，还要翻山越岭去挑粮，累坏了怎么办？大家劝他不要去挑，他不肯。有个同志就把他那根扁担藏起来。不料，朱德同志连夜又赶做了一根扁担，并写上了‘朱德记’三个字</a:t>
            </a:r>
            <a:r>
              <a:rPr lang="en-US" altLang="zh-CN" sz="2800" b="1" dirty="0">
                <a:latin typeface="楷体" panose="02010609060101010101" pitchFamily="49" charset="-122"/>
                <a:ea typeface="楷体" panose="02010609060101010101" pitchFamily="49" charset="-122"/>
              </a:rPr>
              <a:t>……”</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组合 12">
            <a:extLst>
              <a:ext uri="{FF2B5EF4-FFF2-40B4-BE49-F238E27FC236}">
                <a16:creationId xmlns="" xmlns:a16="http://schemas.microsoft.com/office/drawing/2014/main" id="{177D7E35-E360-4BC6-97FE-6E26F739FF00}"/>
              </a:ext>
            </a:extLst>
          </p:cNvPr>
          <p:cNvGrpSpPr>
            <a:grpSpLocks/>
          </p:cNvGrpSpPr>
          <p:nvPr/>
        </p:nvGrpSpPr>
        <p:grpSpPr bwMode="auto">
          <a:xfrm>
            <a:off x="34925" y="-20638"/>
            <a:ext cx="2008188" cy="523876"/>
            <a:chOff x="70" y="-63"/>
            <a:chExt cx="3161" cy="824"/>
          </a:xfrm>
        </p:grpSpPr>
        <p:sp>
          <p:nvSpPr>
            <p:cNvPr id="8196" name="文本框 6">
              <a:extLst>
                <a:ext uri="{FF2B5EF4-FFF2-40B4-BE49-F238E27FC236}">
                  <a16:creationId xmlns="" xmlns:a16="http://schemas.microsoft.com/office/drawing/2014/main" id="{51D40A2A-1AAC-4383-A844-E3D856AD3963}"/>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4" name="直线连接符 9">
              <a:extLst>
                <a:ext uri="{FF2B5EF4-FFF2-40B4-BE49-F238E27FC236}">
                  <a16:creationId xmlns="" xmlns:a16="http://schemas.microsoft.com/office/drawing/2014/main" id="{5F28AB3D-0603-42D6-A36F-727DEB023F40}"/>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a:extLst>
                <a:ext uri="{FF2B5EF4-FFF2-40B4-BE49-F238E27FC236}">
                  <a16:creationId xmlns="" xmlns:a16="http://schemas.microsoft.com/office/drawing/2014/main" id="{5CCEE126-3A95-4F61-8DA0-F741101ADCB4}"/>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7" name="矩形 6">
            <a:extLst>
              <a:ext uri="{FF2B5EF4-FFF2-40B4-BE49-F238E27FC236}">
                <a16:creationId xmlns="" xmlns:a16="http://schemas.microsoft.com/office/drawing/2014/main" id="{0C033A9E-28E2-41A9-8915-264A671E25F7}"/>
              </a:ext>
            </a:extLst>
          </p:cNvPr>
          <p:cNvSpPr>
            <a:spLocks noChangeArrowheads="1"/>
          </p:cNvSpPr>
          <p:nvPr/>
        </p:nvSpPr>
        <p:spPr bwMode="auto">
          <a:xfrm>
            <a:off x="407988" y="627063"/>
            <a:ext cx="8328025"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a:solidFill>
                  <a:srgbClr val="000000"/>
                </a:solidFill>
                <a:latin typeface="楷体" panose="02010609060101010101" pitchFamily="49" charset="-122"/>
                <a:ea typeface="楷体" panose="02010609060101010101" pitchFamily="49" charset="-122"/>
              </a:rPr>
              <a:t>2.</a:t>
            </a:r>
            <a:r>
              <a:rPr lang="zh-CN" altLang="en-US" sz="2800" b="1" dirty="0">
                <a:solidFill>
                  <a:srgbClr val="000000"/>
                </a:solidFill>
                <a:latin typeface="楷体" panose="02010609060101010101" pitchFamily="49" charset="-122"/>
                <a:ea typeface="楷体" panose="02010609060101010101" pitchFamily="49" charset="-122"/>
              </a:rPr>
              <a:t>出身与家庭</a:t>
            </a:r>
          </a:p>
          <a:p>
            <a:pPr eaLnBrk="1" hangingPunct="1"/>
            <a:r>
              <a:rPr lang="zh-CN" altLang="en-US" sz="2800" b="1" dirty="0">
                <a:solidFill>
                  <a:srgbClr val="000000"/>
                </a:solidFill>
                <a:latin typeface="楷体" panose="02010609060101010101" pitchFamily="49" charset="-122"/>
                <a:ea typeface="楷体" panose="02010609060101010101" pitchFamily="49" charset="-122"/>
              </a:rPr>
              <a:t>    朱德于</a:t>
            </a:r>
            <a:r>
              <a:rPr lang="en-US" altLang="zh-CN" sz="2800" b="1" dirty="0">
                <a:solidFill>
                  <a:srgbClr val="000000"/>
                </a:solidFill>
                <a:latin typeface="楷体" panose="02010609060101010101" pitchFamily="49" charset="-122"/>
                <a:ea typeface="楷体" panose="02010609060101010101" pitchFamily="49" charset="-122"/>
              </a:rPr>
              <a:t>1886</a:t>
            </a:r>
            <a:r>
              <a:rPr lang="zh-CN" altLang="en-US" sz="2800" b="1" dirty="0">
                <a:solidFill>
                  <a:srgbClr val="000000"/>
                </a:solidFill>
                <a:latin typeface="楷体" panose="02010609060101010101" pitchFamily="49" charset="-122"/>
                <a:ea typeface="楷体" panose="02010609060101010101" pitchFamily="49" charset="-122"/>
              </a:rPr>
              <a:t>年</a:t>
            </a:r>
            <a:r>
              <a:rPr lang="en-US" altLang="zh-CN" sz="2800" b="1" dirty="0">
                <a:solidFill>
                  <a:srgbClr val="000000"/>
                </a:solidFill>
                <a:latin typeface="楷体" panose="02010609060101010101" pitchFamily="49" charset="-122"/>
                <a:ea typeface="楷体" panose="02010609060101010101" pitchFamily="49" charset="-122"/>
              </a:rPr>
              <a:t>12</a:t>
            </a:r>
            <a:r>
              <a:rPr lang="zh-CN" altLang="en-US" sz="2800" b="1" dirty="0">
                <a:solidFill>
                  <a:srgbClr val="000000"/>
                </a:solidFill>
                <a:latin typeface="楷体" panose="02010609060101010101" pitchFamily="49" charset="-122"/>
                <a:ea typeface="楷体" panose="02010609060101010101" pitchFamily="49" charset="-122"/>
              </a:rPr>
              <a:t>月</a:t>
            </a:r>
            <a:r>
              <a:rPr lang="en-US" altLang="zh-CN" sz="2800" b="1" dirty="0">
                <a:solidFill>
                  <a:srgbClr val="000000"/>
                </a:solidFill>
                <a:latin typeface="楷体" panose="02010609060101010101" pitchFamily="49" charset="-122"/>
                <a:ea typeface="楷体" panose="02010609060101010101" pitchFamily="49" charset="-122"/>
              </a:rPr>
              <a:t>1</a:t>
            </a:r>
            <a:r>
              <a:rPr lang="zh-CN" altLang="en-US" sz="2800" b="1" dirty="0">
                <a:solidFill>
                  <a:srgbClr val="000000"/>
                </a:solidFill>
                <a:latin typeface="楷体" panose="02010609060101010101" pitchFamily="49" charset="-122"/>
                <a:ea typeface="楷体" panose="02010609060101010101" pitchFamily="49" charset="-122"/>
              </a:rPr>
              <a:t>日出生在一个普通的佃户家庭，祖籍广东韶关，客家人。其家在“湖广填四川”时迁移四川仪陇县马鞍场。世代为地主耕种，家境贫苦。</a:t>
            </a:r>
          </a:p>
          <a:p>
            <a:pPr eaLnBrk="1" hangingPunct="1"/>
            <a:r>
              <a:rPr lang="en-US" altLang="zh-CN" sz="2800" b="1" dirty="0">
                <a:solidFill>
                  <a:srgbClr val="000000"/>
                </a:solidFill>
                <a:latin typeface="楷体" panose="02010609060101010101" pitchFamily="49" charset="-122"/>
                <a:ea typeface="楷体" panose="02010609060101010101" pitchFamily="49" charset="-122"/>
              </a:rPr>
              <a:t>3.</a:t>
            </a:r>
            <a:r>
              <a:rPr lang="zh-CN" altLang="en-US" sz="2800" b="1" dirty="0">
                <a:solidFill>
                  <a:srgbClr val="000000"/>
                </a:solidFill>
                <a:latin typeface="楷体" panose="02010609060101010101" pitchFamily="49" charset="-122"/>
                <a:ea typeface="楷体" panose="02010609060101010101" pitchFamily="49" charset="-122"/>
              </a:rPr>
              <a:t>童年的经历</a:t>
            </a:r>
          </a:p>
          <a:p>
            <a:pPr eaLnBrk="1" hangingPunct="1"/>
            <a:r>
              <a:rPr lang="zh-CN" altLang="en-US" sz="2800" b="1" dirty="0">
                <a:solidFill>
                  <a:srgbClr val="000000"/>
                </a:solidFill>
                <a:latin typeface="楷体" panose="02010609060101010101" pitchFamily="49" charset="-122"/>
                <a:ea typeface="楷体" panose="02010609060101010101" pitchFamily="49" charset="-122"/>
              </a:rPr>
              <a:t>    由于家境贫困，朱德自幼便开始劳动，四五岁时就帮母亲干活儿，八九岁时不但能挑能背，还会种地，平时除了上私塾，还要挑水、放牛、种地。</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组合 12">
            <a:extLst>
              <a:ext uri="{FF2B5EF4-FFF2-40B4-BE49-F238E27FC236}">
                <a16:creationId xmlns="" xmlns:a16="http://schemas.microsoft.com/office/drawing/2014/main" id="{C1D2F5B9-9B31-4B56-8515-A82F7FCAE768}"/>
              </a:ext>
            </a:extLst>
          </p:cNvPr>
          <p:cNvGrpSpPr>
            <a:grpSpLocks/>
          </p:cNvGrpSpPr>
          <p:nvPr/>
        </p:nvGrpSpPr>
        <p:grpSpPr bwMode="auto">
          <a:xfrm>
            <a:off x="34925" y="-20638"/>
            <a:ext cx="2008188" cy="523876"/>
            <a:chOff x="70" y="-63"/>
            <a:chExt cx="3161" cy="824"/>
          </a:xfrm>
        </p:grpSpPr>
        <p:sp>
          <p:nvSpPr>
            <p:cNvPr id="9220" name="文本框 6">
              <a:extLst>
                <a:ext uri="{FF2B5EF4-FFF2-40B4-BE49-F238E27FC236}">
                  <a16:creationId xmlns="" xmlns:a16="http://schemas.microsoft.com/office/drawing/2014/main" id="{D4304CCF-739A-4700-A190-AD9966518C26}"/>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4" name="直线连接符 9">
              <a:extLst>
                <a:ext uri="{FF2B5EF4-FFF2-40B4-BE49-F238E27FC236}">
                  <a16:creationId xmlns="" xmlns:a16="http://schemas.microsoft.com/office/drawing/2014/main" id="{FAD412A9-7E21-4DF0-9DFB-F31FC1F0DD0F}"/>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a:extLst>
                <a:ext uri="{FF2B5EF4-FFF2-40B4-BE49-F238E27FC236}">
                  <a16:creationId xmlns="" xmlns:a16="http://schemas.microsoft.com/office/drawing/2014/main" id="{4633EF36-BF32-46E7-9B93-D02C3FCF4EE4}"/>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矩形 5">
            <a:extLst>
              <a:ext uri="{FF2B5EF4-FFF2-40B4-BE49-F238E27FC236}">
                <a16:creationId xmlns="" xmlns:a16="http://schemas.microsoft.com/office/drawing/2014/main" id="{B8E7607A-CEAE-42FC-A78F-1FA6BFF2A8D0}"/>
              </a:ext>
            </a:extLst>
          </p:cNvPr>
          <p:cNvSpPr>
            <a:spLocks noChangeArrowheads="1"/>
          </p:cNvSpPr>
          <p:nvPr/>
        </p:nvSpPr>
        <p:spPr bwMode="auto">
          <a:xfrm>
            <a:off x="407988" y="647700"/>
            <a:ext cx="8328025"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500" b="1" dirty="0">
                <a:solidFill>
                  <a:srgbClr val="000000"/>
                </a:solidFill>
                <a:latin typeface="楷体" panose="02010609060101010101" pitchFamily="49" charset="-122"/>
                <a:ea typeface="楷体" panose="02010609060101010101" pitchFamily="49" charset="-122"/>
              </a:rPr>
              <a:t>4.</a:t>
            </a:r>
            <a:r>
              <a:rPr lang="zh-CN" altLang="en-US" sz="2500" b="1" dirty="0">
                <a:solidFill>
                  <a:srgbClr val="000000"/>
                </a:solidFill>
                <a:latin typeface="楷体" panose="02010609060101010101" pitchFamily="49" charset="-122"/>
                <a:ea typeface="楷体" panose="02010609060101010101" pitchFamily="49" charset="-122"/>
              </a:rPr>
              <a:t>受教育情况</a:t>
            </a:r>
          </a:p>
          <a:p>
            <a:pPr eaLnBrk="1" hangingPunct="1"/>
            <a:r>
              <a:rPr lang="zh-CN" altLang="en-US" sz="2500" b="1" dirty="0">
                <a:solidFill>
                  <a:srgbClr val="000000"/>
                </a:solidFill>
                <a:latin typeface="楷体" panose="02010609060101010101" pitchFamily="49" charset="-122"/>
                <a:ea typeface="楷体" panose="02010609060101010101" pitchFamily="49" charset="-122"/>
              </a:rPr>
              <a:t>    朱德是佃农家庭的子弟，但念过私塾，</a:t>
            </a:r>
            <a:r>
              <a:rPr lang="en-US" altLang="zh-CN" sz="2500" b="1" dirty="0">
                <a:solidFill>
                  <a:srgbClr val="000000"/>
                </a:solidFill>
                <a:latin typeface="楷体" panose="02010609060101010101" pitchFamily="49" charset="-122"/>
                <a:ea typeface="楷体" panose="02010609060101010101" pitchFamily="49" charset="-122"/>
              </a:rPr>
              <a:t>1905</a:t>
            </a:r>
            <a:r>
              <a:rPr lang="zh-CN" altLang="en-US" sz="2500" b="1" dirty="0">
                <a:solidFill>
                  <a:srgbClr val="000000"/>
                </a:solidFill>
                <a:latin typeface="楷体" panose="02010609060101010101" pitchFamily="49" charset="-122"/>
                <a:ea typeface="楷体" panose="02010609060101010101" pitchFamily="49" charset="-122"/>
              </a:rPr>
              <a:t>年还考了科举，之后又去顺庆和成都读书。</a:t>
            </a:r>
            <a:r>
              <a:rPr lang="en-US" altLang="zh-CN" sz="2500" b="1" dirty="0">
                <a:solidFill>
                  <a:srgbClr val="000000"/>
                </a:solidFill>
                <a:latin typeface="楷体" panose="02010609060101010101" pitchFamily="49" charset="-122"/>
                <a:ea typeface="楷体" panose="02010609060101010101" pitchFamily="49" charset="-122"/>
              </a:rPr>
              <a:t>1911</a:t>
            </a:r>
            <a:r>
              <a:rPr lang="zh-CN" altLang="en-US" sz="2500" b="1" dirty="0">
                <a:solidFill>
                  <a:srgbClr val="000000"/>
                </a:solidFill>
                <a:latin typeface="楷体" panose="02010609060101010101" pitchFamily="49" charset="-122"/>
                <a:ea typeface="楷体" panose="02010609060101010101" pitchFamily="49" charset="-122"/>
              </a:rPr>
              <a:t>年在云南陆军讲武堂毕业。俄国十月革命后，逐渐接受马克思列宁主义。</a:t>
            </a:r>
            <a:r>
              <a:rPr lang="en-US" altLang="zh-CN" sz="2500" b="1" dirty="0">
                <a:solidFill>
                  <a:srgbClr val="000000"/>
                </a:solidFill>
                <a:latin typeface="楷体" panose="02010609060101010101" pitchFamily="49" charset="-122"/>
                <a:ea typeface="楷体" panose="02010609060101010101" pitchFamily="49" charset="-122"/>
              </a:rPr>
              <a:t>1922</a:t>
            </a:r>
            <a:r>
              <a:rPr lang="zh-CN" altLang="en-US" sz="2500" b="1" dirty="0">
                <a:solidFill>
                  <a:srgbClr val="000000"/>
                </a:solidFill>
                <a:latin typeface="楷体" panose="02010609060101010101" pitchFamily="49" charset="-122"/>
                <a:ea typeface="楷体" panose="02010609060101010101" pitchFamily="49" charset="-122"/>
              </a:rPr>
              <a:t>年去德国留学，同年加入中国共产党，</a:t>
            </a:r>
            <a:r>
              <a:rPr lang="en-US" altLang="zh-CN" sz="2500" b="1" dirty="0">
                <a:solidFill>
                  <a:srgbClr val="000000"/>
                </a:solidFill>
                <a:latin typeface="楷体" panose="02010609060101010101" pitchFamily="49" charset="-122"/>
                <a:ea typeface="楷体" panose="02010609060101010101" pitchFamily="49" charset="-122"/>
              </a:rPr>
              <a:t>1925</a:t>
            </a:r>
            <a:r>
              <a:rPr lang="zh-CN" altLang="en-US" sz="2500" b="1" dirty="0">
                <a:solidFill>
                  <a:srgbClr val="000000"/>
                </a:solidFill>
                <a:latin typeface="楷体" panose="02010609060101010101" pitchFamily="49" charset="-122"/>
                <a:ea typeface="楷体" panose="02010609060101010101" pitchFamily="49" charset="-122"/>
              </a:rPr>
              <a:t>年转赴苏联学习。</a:t>
            </a:r>
          </a:p>
          <a:p>
            <a:pPr eaLnBrk="1" hangingPunct="1"/>
            <a:r>
              <a:rPr lang="en-US" altLang="zh-CN" sz="2500" b="1" dirty="0">
                <a:solidFill>
                  <a:srgbClr val="000000"/>
                </a:solidFill>
                <a:latin typeface="楷体" panose="02010609060101010101" pitchFamily="49" charset="-122"/>
                <a:ea typeface="楷体" panose="02010609060101010101" pitchFamily="49" charset="-122"/>
              </a:rPr>
              <a:t>5.</a:t>
            </a:r>
            <a:r>
              <a:rPr lang="zh-CN" altLang="en-US" sz="2500" b="1" dirty="0">
                <a:solidFill>
                  <a:srgbClr val="000000"/>
                </a:solidFill>
                <a:latin typeface="楷体" panose="02010609060101010101" pitchFamily="49" charset="-122"/>
                <a:ea typeface="楷体" panose="02010609060101010101" pitchFamily="49" charset="-122"/>
              </a:rPr>
              <a:t>参加革命的起因</a:t>
            </a:r>
          </a:p>
          <a:p>
            <a:pPr eaLnBrk="1" hangingPunct="1"/>
            <a:r>
              <a:rPr lang="zh-CN" altLang="en-US" sz="2500" b="1" dirty="0">
                <a:solidFill>
                  <a:srgbClr val="000000"/>
                </a:solidFill>
                <a:latin typeface="楷体" panose="02010609060101010101" pitchFamily="49" charset="-122"/>
                <a:ea typeface="楷体" panose="02010609060101010101" pitchFamily="49" charset="-122"/>
              </a:rPr>
              <a:t>    朱德自幼家境贫困，曾亲眼见到六七百个穿得破破烂烂的农民和妻子儿女被所谓的官兵凶杀毒打，血溅四五十里，哭声动天。幼年的朱德在这样备受剥削、充满苦难的环境中长大，从小就萌发了反抗压迫、追求光明的思想。</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组合 12">
            <a:extLst>
              <a:ext uri="{FF2B5EF4-FFF2-40B4-BE49-F238E27FC236}">
                <a16:creationId xmlns="" xmlns:a16="http://schemas.microsoft.com/office/drawing/2014/main" id="{E9CA7FA7-9A49-4A58-838C-AE79D18C5336}"/>
              </a:ext>
            </a:extLst>
          </p:cNvPr>
          <p:cNvGrpSpPr>
            <a:grpSpLocks/>
          </p:cNvGrpSpPr>
          <p:nvPr/>
        </p:nvGrpSpPr>
        <p:grpSpPr bwMode="auto">
          <a:xfrm>
            <a:off x="34925" y="-20638"/>
            <a:ext cx="2008188" cy="523876"/>
            <a:chOff x="70" y="-63"/>
            <a:chExt cx="3161" cy="824"/>
          </a:xfrm>
        </p:grpSpPr>
        <p:sp>
          <p:nvSpPr>
            <p:cNvPr id="10244" name="文本框 6">
              <a:extLst>
                <a:ext uri="{FF2B5EF4-FFF2-40B4-BE49-F238E27FC236}">
                  <a16:creationId xmlns="" xmlns:a16="http://schemas.microsoft.com/office/drawing/2014/main" id="{8787CCE3-18CD-455A-A5BC-A3D33F50FE12}"/>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4" name="直线连接符 9">
              <a:extLst>
                <a:ext uri="{FF2B5EF4-FFF2-40B4-BE49-F238E27FC236}">
                  <a16:creationId xmlns="" xmlns:a16="http://schemas.microsoft.com/office/drawing/2014/main" id="{34A91CD2-B6B7-4140-B596-510C79D5762F}"/>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a:extLst>
                <a:ext uri="{FF2B5EF4-FFF2-40B4-BE49-F238E27FC236}">
                  <a16:creationId xmlns="" xmlns:a16="http://schemas.microsoft.com/office/drawing/2014/main" id="{0E6E4CFE-06C2-4BB2-95AB-7196F9A49F6A}"/>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矩形 5">
            <a:extLst>
              <a:ext uri="{FF2B5EF4-FFF2-40B4-BE49-F238E27FC236}">
                <a16:creationId xmlns="" xmlns:a16="http://schemas.microsoft.com/office/drawing/2014/main" id="{65FF3E25-EF9C-4EEF-BD4C-A9ACB791154C}"/>
              </a:ext>
            </a:extLst>
          </p:cNvPr>
          <p:cNvSpPr>
            <a:spLocks noChangeArrowheads="1"/>
          </p:cNvSpPr>
          <p:nvPr/>
        </p:nvSpPr>
        <p:spPr bwMode="auto">
          <a:xfrm>
            <a:off x="420688" y="484188"/>
            <a:ext cx="8328025" cy="415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800" b="1" dirty="0">
                <a:solidFill>
                  <a:srgbClr val="000000"/>
                </a:solidFill>
                <a:latin typeface="楷体" panose="02010609060101010101" pitchFamily="49" charset="-122"/>
                <a:ea typeface="楷体" panose="02010609060101010101" pitchFamily="49" charset="-122"/>
              </a:rPr>
              <a:t>6.</a:t>
            </a:r>
            <a:r>
              <a:rPr lang="zh-CN" altLang="en-US" sz="2800" b="1" dirty="0">
                <a:solidFill>
                  <a:srgbClr val="000000"/>
                </a:solidFill>
                <a:latin typeface="楷体" panose="02010609060101010101" pitchFamily="49" charset="-122"/>
                <a:ea typeface="楷体" panose="02010609060101010101" pitchFamily="49" charset="-122"/>
              </a:rPr>
              <a:t>参加革命后的经历</a:t>
            </a:r>
          </a:p>
          <a:p>
            <a:pPr eaLnBrk="1" hangingPunct="1">
              <a:lnSpc>
                <a:spcPct val="120000"/>
              </a:lnSpc>
            </a:pPr>
            <a:r>
              <a:rPr lang="zh-CN" altLang="en-US" sz="2800" b="1" dirty="0">
                <a:solidFill>
                  <a:srgbClr val="000000"/>
                </a:solidFill>
                <a:latin typeface="楷体" panose="02010609060101010101" pitchFamily="49" charset="-122"/>
                <a:ea typeface="楷体" panose="02010609060101010101" pitchFamily="49" charset="-122"/>
              </a:rPr>
              <a:t>    朱德曾加入同盟会，参加辛亥革命。</a:t>
            </a:r>
            <a:r>
              <a:rPr lang="en-US" altLang="zh-CN" sz="2800" b="1" dirty="0">
                <a:solidFill>
                  <a:srgbClr val="000000"/>
                </a:solidFill>
                <a:latin typeface="楷体" panose="02010609060101010101" pitchFamily="49" charset="-122"/>
                <a:ea typeface="楷体" panose="02010609060101010101" pitchFamily="49" charset="-122"/>
              </a:rPr>
              <a:t>1915</a:t>
            </a:r>
            <a:r>
              <a:rPr lang="zh-CN" altLang="en-US" sz="2800" b="1" dirty="0">
                <a:solidFill>
                  <a:srgbClr val="000000"/>
                </a:solidFill>
                <a:latin typeface="楷体" panose="02010609060101010101" pitchFamily="49" charset="-122"/>
                <a:ea typeface="楷体" panose="02010609060101010101" pitchFamily="49" charset="-122"/>
              </a:rPr>
              <a:t>年在云南参加反对袁世凯称帝复辟的起义。</a:t>
            </a:r>
            <a:r>
              <a:rPr lang="en-US" altLang="zh-CN" sz="2800" b="1" dirty="0">
                <a:solidFill>
                  <a:srgbClr val="000000"/>
                </a:solidFill>
                <a:latin typeface="楷体" panose="02010609060101010101" pitchFamily="49" charset="-122"/>
                <a:ea typeface="楷体" panose="02010609060101010101" pitchFamily="49" charset="-122"/>
              </a:rPr>
              <a:t>1922</a:t>
            </a:r>
            <a:r>
              <a:rPr lang="zh-CN" altLang="en-US" sz="2800" b="1" dirty="0">
                <a:solidFill>
                  <a:srgbClr val="000000"/>
                </a:solidFill>
                <a:latin typeface="楷体" panose="02010609060101010101" pitchFamily="49" charset="-122"/>
                <a:ea typeface="楷体" panose="02010609060101010101" pitchFamily="49" charset="-122"/>
              </a:rPr>
              <a:t>年加入中国共产党。之后，在党的领导下，积极从事革命活动。</a:t>
            </a:r>
            <a:r>
              <a:rPr lang="en-US" altLang="zh-CN" sz="2800" b="1" dirty="0">
                <a:solidFill>
                  <a:srgbClr val="000000"/>
                </a:solidFill>
                <a:latin typeface="楷体" panose="02010609060101010101" pitchFamily="49" charset="-122"/>
                <a:ea typeface="楷体" panose="02010609060101010101" pitchFamily="49" charset="-122"/>
              </a:rPr>
              <a:t>1927</a:t>
            </a:r>
            <a:r>
              <a:rPr lang="zh-CN" altLang="en-US" sz="2800" b="1" dirty="0">
                <a:solidFill>
                  <a:srgbClr val="000000"/>
                </a:solidFill>
                <a:latin typeface="楷体" panose="02010609060101010101" pitchFamily="49" charset="-122"/>
                <a:ea typeface="楷体" panose="02010609060101010101" pitchFamily="49" charset="-122"/>
              </a:rPr>
              <a:t>年参加了八一南昌起义；次年，他率领南昌起义的一部分部队，开赴井冈山，与毛泽东同志所领导的部队会师，成立了中国工农红军第四军，任军长。</a:t>
            </a:r>
            <a:r>
              <a:rPr lang="en-US" altLang="zh-CN" sz="2800" b="1" dirty="0">
                <a:solidFill>
                  <a:srgbClr val="000000"/>
                </a:solidFill>
                <a:latin typeface="楷体" panose="02010609060101010101" pitchFamily="49" charset="-122"/>
                <a:ea typeface="楷体" panose="02010609060101010101" pitchFamily="49" charset="-122"/>
              </a:rPr>
              <a:t>  </a:t>
            </a:r>
            <a:endParaRPr lang="zh-CN" altLang="en-US" sz="2800" b="1" dirty="0">
              <a:solidFill>
                <a:srgbClr val="00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186</TotalTime>
  <Words>3105</Words>
  <Application>Microsoft Office PowerPoint</Application>
  <PresentationFormat>全屏显示(16:9)</PresentationFormat>
  <Paragraphs>69</Paragraphs>
  <Slides>17</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vt:i4>
      </vt:variant>
    </vt:vector>
  </HeadingPairs>
  <TitlesOfParts>
    <vt:vector size="28" baseType="lpstr">
      <vt:lpstr>Arial</vt:lpstr>
      <vt:lpstr>宋体</vt:lpstr>
      <vt:lpstr>微软雅黑</vt:lpstr>
      <vt:lpstr>Calibri</vt:lpstr>
      <vt:lpstr>楷体</vt:lpstr>
      <vt:lpstr>Xingkai SC</vt:lpstr>
      <vt:lpstr>Times New Roman</vt:lpstr>
      <vt:lpstr>Kaiti SC</vt:lpstr>
      <vt:lpstr>黑体</vt:lpstr>
      <vt:lpstr>Impact</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xb21cn</cp:lastModifiedBy>
  <cp:revision>537</cp:revision>
  <dcterms:created xsi:type="dcterms:W3CDTF">2018-11-06T06:39:21Z</dcterms:created>
  <dcterms:modified xsi:type="dcterms:W3CDTF">2020-03-27T07:09:36Z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2052-11.1.0.8389</vt:lpwstr>
  </property>
</Properties>
</file>